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5" r:id="rId2"/>
    <p:sldId id="287" r:id="rId3"/>
    <p:sldId id="271" r:id="rId4"/>
    <p:sldId id="256" r:id="rId5"/>
    <p:sldId id="262" r:id="rId6"/>
    <p:sldId id="263" r:id="rId7"/>
    <p:sldId id="265" r:id="rId8"/>
    <p:sldId id="257" r:id="rId9"/>
    <p:sldId id="269" r:id="rId10"/>
    <p:sldId id="266" r:id="rId11"/>
    <p:sldId id="267" r:id="rId12"/>
    <p:sldId id="268" r:id="rId13"/>
    <p:sldId id="270" r:id="rId14"/>
    <p:sldId id="272" r:id="rId15"/>
    <p:sldId id="286" r:id="rId16"/>
    <p:sldId id="273" r:id="rId17"/>
    <p:sldId id="276" r:id="rId18"/>
    <p:sldId id="274" r:id="rId19"/>
    <p:sldId id="258" r:id="rId20"/>
    <p:sldId id="275" r:id="rId21"/>
    <p:sldId id="277" r:id="rId22"/>
    <p:sldId id="259" r:id="rId23"/>
    <p:sldId id="281" r:id="rId24"/>
    <p:sldId id="278" r:id="rId25"/>
    <p:sldId id="279" r:id="rId26"/>
    <p:sldId id="280" r:id="rId27"/>
    <p:sldId id="282" r:id="rId28"/>
    <p:sldId id="283" r:id="rId29"/>
    <p:sldId id="284" r:id="rId3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1" autoAdjust="0"/>
    <p:restoredTop sz="81245" autoAdjust="0"/>
  </p:normalViewPr>
  <p:slideViewPr>
    <p:cSldViewPr snapToGrid="0">
      <p:cViewPr varScale="1">
        <p:scale>
          <a:sx n="85" d="100"/>
          <a:sy n="85" d="100"/>
        </p:scale>
        <p:origin x="95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89B54-3FE2-4DC3-B149-99D12D2C4CDF}" type="datetimeFigureOut">
              <a:rPr lang="en-CH" smtClean="0"/>
              <a:t>18/12/2023</a:t>
            </a:fld>
            <a:endParaRPr lang="en-CH"/>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1B5B5-00EF-4730-872A-CBF44A758014}" type="slidenum">
              <a:rPr lang="en-CH" smtClean="0"/>
              <a:t>‹#›</a:t>
            </a:fld>
            <a:endParaRPr lang="en-CH"/>
          </a:p>
        </p:txBody>
      </p:sp>
    </p:spTree>
    <p:extLst>
      <p:ext uri="{BB962C8B-B14F-4D97-AF65-F5344CB8AC3E}">
        <p14:creationId xmlns:p14="http://schemas.microsoft.com/office/powerpoint/2010/main" val="1374880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a:t>
            </a:fld>
            <a:endParaRPr lang="en-CH"/>
          </a:p>
        </p:txBody>
      </p:sp>
    </p:spTree>
    <p:extLst>
      <p:ext uri="{BB962C8B-B14F-4D97-AF65-F5344CB8AC3E}">
        <p14:creationId xmlns:p14="http://schemas.microsoft.com/office/powerpoint/2010/main" val="403282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Neural Network Modeling</a:t>
            </a:r>
          </a:p>
          <a:p>
            <a:endParaRPr lang="en-US" dirty="0"/>
          </a:p>
          <a:p>
            <a:r>
              <a:rPr lang="en-US" dirty="0"/>
              <a:t>Similar to </a:t>
            </a:r>
            <a:r>
              <a:rPr lang="en-US" dirty="0" err="1"/>
              <a:t>SurfelGAN</a:t>
            </a:r>
            <a:endParaRPr lang="en-US" dirty="0"/>
          </a:p>
          <a:p>
            <a:endParaRPr lang="en-US" dirty="0"/>
          </a:p>
          <a:p>
            <a:r>
              <a:rPr lang="en-US" dirty="0"/>
              <a:t>Model the transition from simulated LiDAR to sim LiDAR using Cycle GAN</a:t>
            </a:r>
          </a:p>
          <a:p>
            <a:endParaRPr lang="en-US" dirty="0"/>
          </a:p>
          <a:p>
            <a:r>
              <a:rPr lang="en-US" dirty="0"/>
              <a:t>Generate high realistic LiDAR</a:t>
            </a:r>
          </a:p>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11</a:t>
            </a:fld>
            <a:endParaRPr lang="en-CH"/>
          </a:p>
        </p:txBody>
      </p:sp>
    </p:spTree>
    <p:extLst>
      <p:ext uri="{BB962C8B-B14F-4D97-AF65-F5344CB8AC3E}">
        <p14:creationId xmlns:p14="http://schemas.microsoft.com/office/powerpoint/2010/main" val="2821919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Futher</a:t>
            </a:r>
            <a:r>
              <a:rPr lang="en-US" dirty="0"/>
              <a:t> from (same author) last work</a:t>
            </a:r>
          </a:p>
          <a:p>
            <a:endParaRPr lang="en-US" dirty="0"/>
          </a:p>
          <a:p>
            <a:r>
              <a:rPr lang="en-US" dirty="0"/>
              <a:t>Here, they use a general generation model which can be </a:t>
            </a:r>
            <a:r>
              <a:rPr lang="en-US" dirty="0" err="1"/>
              <a:t>CycleGAN</a:t>
            </a:r>
            <a:r>
              <a:rPr lang="en-US" dirty="0"/>
              <a:t>, Neural Style Transfer</a:t>
            </a:r>
          </a:p>
          <a:p>
            <a:endParaRPr lang="en-US" dirty="0"/>
          </a:p>
          <a:p>
            <a:r>
              <a:rPr lang="en-US" altLang="zh-CN" dirty="0"/>
              <a:t>The total </a:t>
            </a:r>
            <a:r>
              <a:rPr lang="en-US" altLang="zh-CN" dirty="0" err="1"/>
              <a:t>trainig</a:t>
            </a:r>
            <a:r>
              <a:rPr lang="en-US" altLang="zh-CN" dirty="0"/>
              <a:t> dataset is the combination of realistic dataset and augmented dataset</a:t>
            </a:r>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12</a:t>
            </a:fld>
            <a:endParaRPr lang="en-CH"/>
          </a:p>
        </p:txBody>
      </p:sp>
    </p:spTree>
    <p:extLst>
      <p:ext uri="{BB962C8B-B14F-4D97-AF65-F5344CB8AC3E}">
        <p14:creationId xmlns:p14="http://schemas.microsoft.com/office/powerpoint/2010/main" val="1936185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There is also a work provide the sensor modeling for Kinect. </a:t>
            </a:r>
          </a:p>
          <a:p>
            <a:endParaRPr lang="en-US" dirty="0"/>
          </a:p>
          <a:p>
            <a:r>
              <a:rPr lang="en-US" dirty="0"/>
              <a:t>Based on these modeling, they could  sperate the noise into three categories</a:t>
            </a:r>
          </a:p>
          <a:p>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13</a:t>
            </a:fld>
            <a:endParaRPr lang="en-CH"/>
          </a:p>
        </p:txBody>
      </p:sp>
    </p:spTree>
    <p:extLst>
      <p:ext uri="{BB962C8B-B14F-4D97-AF65-F5344CB8AC3E}">
        <p14:creationId xmlns:p14="http://schemas.microsoft.com/office/powerpoint/2010/main" val="2741189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work sim2real2sim focus on DRC(DARPA Robotics Challenge) Plug task</a:t>
            </a:r>
            <a:endParaRPr lang="en-CH" dirty="0"/>
          </a:p>
          <a:p>
            <a:endParaRPr lang="en-US" dirty="0"/>
          </a:p>
          <a:p>
            <a:endParaRPr lang="en-US" dirty="0"/>
          </a:p>
          <a:p>
            <a:r>
              <a:rPr lang="en-US" dirty="0"/>
              <a:t>They use a visual </a:t>
            </a:r>
            <a:r>
              <a:rPr lang="en-US" dirty="0" err="1"/>
              <a:t>servoing</a:t>
            </a:r>
            <a:r>
              <a:rPr lang="en-US" dirty="0"/>
              <a:t> approach, which uses the reverse Jacobian of the difference between preinsert frame and cable tip frame to align the pose. Therefore, it could update the parameters in the simulation.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14</a:t>
            </a:fld>
            <a:endParaRPr lang="en-CH"/>
          </a:p>
        </p:txBody>
      </p:sp>
    </p:spTree>
    <p:extLst>
      <p:ext uri="{BB962C8B-B14F-4D97-AF65-F5344CB8AC3E}">
        <p14:creationId xmlns:p14="http://schemas.microsoft.com/office/powerpoint/2010/main" val="1486406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As for the modern camera, </a:t>
            </a:r>
            <a:r>
              <a:rPr lang="en-US" dirty="0" err="1"/>
              <a:t>Realsense</a:t>
            </a:r>
            <a:endParaRPr lang="en-US" dirty="0"/>
          </a:p>
          <a:p>
            <a:endParaRPr lang="en-US" dirty="0"/>
          </a:p>
          <a:p>
            <a:r>
              <a:rPr lang="en-US" dirty="0"/>
              <a:t>This work focus on Deformed Linear Objects Problem.</a:t>
            </a:r>
          </a:p>
          <a:p>
            <a:endParaRPr lang="en-US" dirty="0"/>
          </a:p>
          <a:p>
            <a:r>
              <a:rPr lang="en-US" dirty="0"/>
              <a:t>The 3D position of the nodes on the linear objects are directly gained from the RealSense camera</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15</a:t>
            </a:fld>
            <a:endParaRPr lang="en-CH"/>
          </a:p>
        </p:txBody>
      </p:sp>
    </p:spTree>
    <p:extLst>
      <p:ext uri="{BB962C8B-B14F-4D97-AF65-F5344CB8AC3E}">
        <p14:creationId xmlns:p14="http://schemas.microsoft.com/office/powerpoint/2010/main" val="1902174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Interial</a:t>
            </a:r>
            <a:r>
              <a:rPr lang="en-US" dirty="0"/>
              <a:t> Measurement Unit is primarily used for measuring acceleration.</a:t>
            </a:r>
          </a:p>
          <a:p>
            <a:endParaRPr lang="en-US" dirty="0"/>
          </a:p>
          <a:p>
            <a:r>
              <a:rPr lang="en-US" dirty="0"/>
              <a:t>It’s always used with other sensors like RGBD cam and encoders.</a:t>
            </a:r>
          </a:p>
          <a:p>
            <a:endParaRPr lang="en-US" dirty="0"/>
          </a:p>
          <a:p>
            <a:endParaRPr lang="en-CH" dirty="0"/>
          </a:p>
          <a:p>
            <a:r>
              <a:rPr lang="en-US" dirty="0"/>
              <a:t>The signal  frequencies are different. </a:t>
            </a:r>
          </a:p>
          <a:p>
            <a:endParaRPr lang="en-US" dirty="0"/>
          </a:p>
          <a:p>
            <a:endParaRPr lang="en-US" dirty="0"/>
          </a:p>
          <a:p>
            <a:r>
              <a:rPr lang="en-US" dirty="0"/>
              <a:t>Constant frequency sampling. -&gt; policy network</a:t>
            </a:r>
          </a:p>
          <a:p>
            <a:endParaRPr lang="en-US" dirty="0"/>
          </a:p>
          <a:p>
            <a:endParaRPr lang="en-US" dirty="0"/>
          </a:p>
          <a:p>
            <a:r>
              <a:rPr lang="en-US" altLang="zh-CN" dirty="0"/>
              <a:t>Loss the information in the interval</a:t>
            </a:r>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16</a:t>
            </a:fld>
            <a:endParaRPr lang="en-CH"/>
          </a:p>
        </p:txBody>
      </p:sp>
    </p:spTree>
    <p:extLst>
      <p:ext uri="{BB962C8B-B14F-4D97-AF65-F5344CB8AC3E}">
        <p14:creationId xmlns:p14="http://schemas.microsoft.com/office/powerpoint/2010/main" val="2539214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better  use the high frequency signal</a:t>
            </a:r>
          </a:p>
          <a:p>
            <a:endParaRPr lang="en-US" dirty="0"/>
          </a:p>
          <a:p>
            <a:r>
              <a:rPr lang="en-US" dirty="0"/>
              <a:t>Butterworth low-pass filter with 15Hz to denoise and outlier removal.</a:t>
            </a:r>
          </a:p>
          <a:p>
            <a:endParaRPr lang="en-US" dirty="0"/>
          </a:p>
          <a:p>
            <a:r>
              <a:rPr lang="en-US" dirty="0"/>
              <a:t>LSTM controller to interpret these time-seq signals</a:t>
            </a:r>
          </a:p>
          <a:p>
            <a:endParaRPr lang="en-US" dirty="0"/>
          </a:p>
          <a:p>
            <a:r>
              <a:rPr lang="en-US" dirty="0"/>
              <a:t>The policy could only work at a low frequency</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17</a:t>
            </a:fld>
            <a:endParaRPr lang="en-CH"/>
          </a:p>
        </p:txBody>
      </p:sp>
    </p:spTree>
    <p:extLst>
      <p:ext uri="{BB962C8B-B14F-4D97-AF65-F5344CB8AC3E}">
        <p14:creationId xmlns:p14="http://schemas.microsoft.com/office/powerpoint/2010/main" val="2153558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r>
              <a:rPr lang="en-US" dirty="0"/>
              <a:t>Visual observation buffer, which buffer the depth information to make  it synchronous with IMU signals</a:t>
            </a:r>
          </a:p>
          <a:p>
            <a:endParaRPr lang="en-US" dirty="0"/>
          </a:p>
          <a:p>
            <a:r>
              <a:rPr lang="en-US" dirty="0"/>
              <a:t>High frequency.</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18</a:t>
            </a:fld>
            <a:endParaRPr lang="en-CH"/>
          </a:p>
        </p:txBody>
      </p:sp>
    </p:spTree>
    <p:extLst>
      <p:ext uri="{BB962C8B-B14F-4D97-AF65-F5344CB8AC3E}">
        <p14:creationId xmlns:p14="http://schemas.microsoft.com/office/powerpoint/2010/main" val="394737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r>
              <a:rPr lang="en-US" dirty="0"/>
              <a:t>Extract information from IMU</a:t>
            </a:r>
          </a:p>
          <a:p>
            <a:endParaRPr lang="en-US" dirty="0"/>
          </a:p>
          <a:p>
            <a:r>
              <a:rPr lang="en-US" dirty="0"/>
              <a:t>Extract surface vibration using PCA</a:t>
            </a:r>
          </a:p>
          <a:p>
            <a:endParaRPr lang="en-US" dirty="0"/>
          </a:p>
          <a:p>
            <a:r>
              <a:rPr lang="en-US" dirty="0"/>
              <a:t>First two principle components.</a:t>
            </a:r>
          </a:p>
          <a:p>
            <a:endParaRPr lang="en-US" dirty="0"/>
          </a:p>
          <a:p>
            <a:endParaRPr lang="en-US" dirty="0"/>
          </a:p>
          <a:p>
            <a:r>
              <a:rPr lang="en-US" dirty="0"/>
              <a:t>Dynamic Window  Approach penalize velocity prevent from flip-over.</a:t>
            </a:r>
          </a:p>
        </p:txBody>
      </p:sp>
      <p:sp>
        <p:nvSpPr>
          <p:cNvPr id="4" name="灯片编号占位符 3"/>
          <p:cNvSpPr>
            <a:spLocks noGrp="1"/>
          </p:cNvSpPr>
          <p:nvPr>
            <p:ph type="sldNum" sz="quarter" idx="5"/>
          </p:nvPr>
        </p:nvSpPr>
        <p:spPr/>
        <p:txBody>
          <a:bodyPr/>
          <a:lstStyle/>
          <a:p>
            <a:fld id="{82E1B5B5-00EF-4730-872A-CBF44A758014}" type="slidenum">
              <a:rPr lang="en-CH" smtClean="0"/>
              <a:t>19</a:t>
            </a:fld>
            <a:endParaRPr lang="en-CH"/>
          </a:p>
        </p:txBody>
      </p:sp>
    </p:spTree>
    <p:extLst>
      <p:ext uri="{BB962C8B-B14F-4D97-AF65-F5344CB8AC3E}">
        <p14:creationId xmlns:p14="http://schemas.microsoft.com/office/powerpoint/2010/main" val="276479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IMU -&gt; heading information</a:t>
            </a:r>
          </a:p>
          <a:p>
            <a:endParaRPr lang="en-US" dirty="0"/>
          </a:p>
          <a:p>
            <a:r>
              <a:rPr lang="en-US" dirty="0"/>
              <a:t>Extract error state combined  with GPS signals</a:t>
            </a:r>
          </a:p>
          <a:p>
            <a:endParaRPr lang="en-US" dirty="0"/>
          </a:p>
          <a:p>
            <a:r>
              <a:rPr lang="en-US" dirty="0"/>
              <a:t>IMU -&gt; EKF</a:t>
            </a:r>
          </a:p>
          <a:p>
            <a:endParaRPr lang="en-US" dirty="0"/>
          </a:p>
          <a:p>
            <a:r>
              <a:rPr lang="en-US" dirty="0"/>
              <a:t>Error state-&gt; model predictive controller -&gt; navigation accuracy</a:t>
            </a:r>
          </a:p>
        </p:txBody>
      </p:sp>
      <p:sp>
        <p:nvSpPr>
          <p:cNvPr id="4" name="灯片编号占位符 3"/>
          <p:cNvSpPr>
            <a:spLocks noGrp="1"/>
          </p:cNvSpPr>
          <p:nvPr>
            <p:ph type="sldNum" sz="quarter" idx="5"/>
          </p:nvPr>
        </p:nvSpPr>
        <p:spPr/>
        <p:txBody>
          <a:bodyPr/>
          <a:lstStyle/>
          <a:p>
            <a:fld id="{82E1B5B5-00EF-4730-872A-CBF44A758014}" type="slidenum">
              <a:rPr lang="en-CH" smtClean="0"/>
              <a:t>20</a:t>
            </a:fld>
            <a:endParaRPr lang="en-CH"/>
          </a:p>
        </p:txBody>
      </p:sp>
    </p:spTree>
    <p:extLst>
      <p:ext uri="{BB962C8B-B14F-4D97-AF65-F5344CB8AC3E}">
        <p14:creationId xmlns:p14="http://schemas.microsoft.com/office/powerpoint/2010/main" val="140263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CNN + LSTM to handle the information from camera</a:t>
            </a:r>
          </a:p>
          <a:p>
            <a:endParaRPr lang="en-US" dirty="0"/>
          </a:p>
          <a:p>
            <a:r>
              <a:rPr lang="en-US" dirty="0"/>
              <a:t>intuitive</a:t>
            </a:r>
          </a:p>
          <a:p>
            <a:endParaRPr lang="en-US" dirty="0"/>
          </a:p>
          <a:p>
            <a:r>
              <a:rPr lang="en-US" dirty="0"/>
              <a:t>Gray part is the policy</a:t>
            </a:r>
          </a:p>
          <a:p>
            <a:r>
              <a:rPr lang="en-US" dirty="0"/>
              <a:t> </a:t>
            </a:r>
          </a:p>
          <a:p>
            <a:r>
              <a:rPr lang="en-US" dirty="0"/>
              <a:t>Others are simulation</a:t>
            </a:r>
          </a:p>
          <a:p>
            <a:endParaRPr lang="en-US" dirty="0"/>
          </a:p>
          <a:p>
            <a:r>
              <a:rPr lang="en-US" dirty="0"/>
              <a:t>Advantage:</a:t>
            </a:r>
          </a:p>
          <a:p>
            <a:r>
              <a:rPr lang="en-US" dirty="0"/>
              <a:t> </a:t>
            </a:r>
          </a:p>
          <a:p>
            <a:r>
              <a:rPr lang="en-US" dirty="0"/>
              <a:t> It could learn from the past (LSTM)</a:t>
            </a:r>
          </a:p>
          <a:p>
            <a:endParaRPr lang="en-US" dirty="0"/>
          </a:p>
          <a:p>
            <a:r>
              <a:rPr lang="en-US" altLang="zh-CN" dirty="0"/>
              <a:t>Limitation:</a:t>
            </a:r>
          </a:p>
          <a:p>
            <a:r>
              <a:rPr lang="en-US" dirty="0"/>
              <a:t>During the training, LiDAR is required</a:t>
            </a:r>
          </a:p>
          <a:p>
            <a:r>
              <a:rPr lang="en-US" dirty="0"/>
              <a:t>For object-centric feature</a:t>
            </a:r>
          </a:p>
          <a:p>
            <a:endParaRPr lang="en-US" dirty="0"/>
          </a:p>
          <a:p>
            <a:r>
              <a:rPr lang="en-US" dirty="0"/>
              <a:t>Manually adjustment</a:t>
            </a:r>
          </a:p>
          <a:p>
            <a:r>
              <a:rPr lang="en-US" dirty="0"/>
              <a:t> </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3</a:t>
            </a:fld>
            <a:endParaRPr lang="en-CH"/>
          </a:p>
        </p:txBody>
      </p:sp>
    </p:spTree>
    <p:extLst>
      <p:ext uri="{BB962C8B-B14F-4D97-AF65-F5344CB8AC3E}">
        <p14:creationId xmlns:p14="http://schemas.microsoft.com/office/powerpoint/2010/main" val="1771886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As for the force sensors </a:t>
            </a:r>
          </a:p>
          <a:p>
            <a:endParaRPr lang="en-US" dirty="0"/>
          </a:p>
          <a:p>
            <a:r>
              <a:rPr lang="en-US" dirty="0"/>
              <a:t>They could be categories into three main classes</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21</a:t>
            </a:fld>
            <a:endParaRPr lang="en-CH"/>
          </a:p>
        </p:txBody>
      </p:sp>
    </p:spTree>
    <p:extLst>
      <p:ext uri="{BB962C8B-B14F-4D97-AF65-F5344CB8AC3E}">
        <p14:creationId xmlns:p14="http://schemas.microsoft.com/office/powerpoint/2010/main" val="264158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traditional way to model tactile array </a:t>
            </a:r>
          </a:p>
          <a:p>
            <a:r>
              <a:rPr lang="en-US" dirty="0"/>
              <a:t>Numerical approach </a:t>
            </a:r>
          </a:p>
          <a:p>
            <a:endParaRPr lang="en-US" dirty="0"/>
          </a:p>
          <a:p>
            <a:r>
              <a:rPr lang="en-US" dirty="0"/>
              <a:t>Contact pattern -&gt; Jacobian  -&gt; controller system </a:t>
            </a:r>
          </a:p>
          <a:p>
            <a:endParaRPr lang="en-US" dirty="0"/>
          </a:p>
          <a:p>
            <a:r>
              <a:rPr lang="en-US" altLang="zh-CN" dirty="0"/>
              <a:t>Numerical robust</a:t>
            </a:r>
          </a:p>
          <a:p>
            <a:endParaRPr lang="en-US" altLang="zh-CN" dirty="0"/>
          </a:p>
          <a:p>
            <a:r>
              <a:rPr lang="en-US" altLang="zh-CN" dirty="0"/>
              <a:t>Contact pattern should be computed manually</a:t>
            </a:r>
          </a:p>
          <a:p>
            <a:endParaRPr lang="en-US" altLang="zh-CN" dirty="0"/>
          </a:p>
        </p:txBody>
      </p:sp>
      <p:sp>
        <p:nvSpPr>
          <p:cNvPr id="4" name="灯片编号占位符 3"/>
          <p:cNvSpPr>
            <a:spLocks noGrp="1"/>
          </p:cNvSpPr>
          <p:nvPr>
            <p:ph type="sldNum" sz="quarter" idx="5"/>
          </p:nvPr>
        </p:nvSpPr>
        <p:spPr/>
        <p:txBody>
          <a:bodyPr/>
          <a:lstStyle/>
          <a:p>
            <a:fld id="{82E1B5B5-00EF-4730-872A-CBF44A758014}" type="slidenum">
              <a:rPr lang="en-CH" smtClean="0"/>
              <a:t>22</a:t>
            </a:fld>
            <a:endParaRPr lang="en-CH"/>
          </a:p>
        </p:txBody>
      </p:sp>
    </p:spTree>
    <p:extLst>
      <p:ext uri="{BB962C8B-B14F-4D97-AF65-F5344CB8AC3E}">
        <p14:creationId xmlns:p14="http://schemas.microsoft.com/office/powerpoint/2010/main" val="2043288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 Specialized shape sensor : </a:t>
            </a:r>
            <a:r>
              <a:rPr lang="en-US" dirty="0" err="1"/>
              <a:t>SynTouch</a:t>
            </a:r>
            <a:r>
              <a:rPr lang="en-US" dirty="0"/>
              <a:t>  </a:t>
            </a:r>
            <a:r>
              <a:rPr lang="en-US" dirty="0" err="1"/>
              <a:t>BioTach</a:t>
            </a:r>
            <a:endParaRPr lang="en-US" dirty="0"/>
          </a:p>
          <a:p>
            <a:endParaRPr lang="en-US" dirty="0"/>
          </a:p>
          <a:p>
            <a:r>
              <a:rPr lang="en-US" dirty="0"/>
              <a:t>Two VAE -&gt; Two Latent Space -&gt; T</a:t>
            </a:r>
            <a:r>
              <a:rPr lang="en-US" altLang="zh-CN" dirty="0"/>
              <a:t>wo MLP bridge the gap between two latent spaces</a:t>
            </a:r>
          </a:p>
          <a:p>
            <a:endParaRPr lang="en-US" dirty="0"/>
          </a:p>
          <a:p>
            <a:r>
              <a:rPr lang="en-US" dirty="0"/>
              <a:t>FEM is of high accuracy, it could measure any contact pattern</a:t>
            </a:r>
          </a:p>
          <a:p>
            <a:endParaRPr lang="en-US" dirty="0"/>
          </a:p>
          <a:p>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23</a:t>
            </a:fld>
            <a:endParaRPr lang="en-CH"/>
          </a:p>
        </p:txBody>
      </p:sp>
    </p:spTree>
    <p:extLst>
      <p:ext uri="{BB962C8B-B14F-4D97-AF65-F5344CB8AC3E}">
        <p14:creationId xmlns:p14="http://schemas.microsoft.com/office/powerpoint/2010/main" val="1795664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for optical tactile,</a:t>
            </a:r>
          </a:p>
          <a:p>
            <a:endParaRPr lang="en-US" dirty="0"/>
          </a:p>
          <a:p>
            <a:r>
              <a:rPr lang="en-US" dirty="0"/>
              <a:t>Deformation – rendering  model</a:t>
            </a:r>
          </a:p>
          <a:p>
            <a:endParaRPr lang="en-US" dirty="0"/>
          </a:p>
          <a:p>
            <a:r>
              <a:rPr lang="en-US" dirty="0"/>
              <a:t>Gaussian filter -&gt; strain </a:t>
            </a:r>
            <a:r>
              <a:rPr lang="en-US" dirty="0" err="1"/>
              <a:t>membrain</a:t>
            </a:r>
            <a:r>
              <a:rPr lang="en-US" dirty="0"/>
              <a:t>.</a:t>
            </a:r>
          </a:p>
          <a:p>
            <a:endParaRPr lang="en-US" dirty="0"/>
          </a:p>
          <a:p>
            <a:r>
              <a:rPr lang="en-US" dirty="0"/>
              <a:t>Phong’s shading render the image.</a:t>
            </a:r>
          </a:p>
          <a:p>
            <a:endParaRPr lang="en-US" dirty="0"/>
          </a:p>
          <a:p>
            <a:r>
              <a:rPr lang="en-US" dirty="0"/>
              <a:t>Forward method </a:t>
            </a:r>
          </a:p>
          <a:p>
            <a:r>
              <a:rPr lang="en-US" dirty="0"/>
              <a:t>Fast and robust </a:t>
            </a:r>
          </a:p>
          <a:p>
            <a:endParaRPr lang="en-US" dirty="0"/>
          </a:p>
          <a:p>
            <a:r>
              <a:rPr lang="en-US" dirty="0"/>
              <a:t>Not accurate enough</a:t>
            </a:r>
          </a:p>
        </p:txBody>
      </p:sp>
      <p:sp>
        <p:nvSpPr>
          <p:cNvPr id="4" name="灯片编号占位符 3"/>
          <p:cNvSpPr>
            <a:spLocks noGrp="1"/>
          </p:cNvSpPr>
          <p:nvPr>
            <p:ph type="sldNum" sz="quarter" idx="5"/>
          </p:nvPr>
        </p:nvSpPr>
        <p:spPr/>
        <p:txBody>
          <a:bodyPr/>
          <a:lstStyle/>
          <a:p>
            <a:fld id="{82E1B5B5-00EF-4730-872A-CBF44A758014}" type="slidenum">
              <a:rPr lang="en-CH" smtClean="0"/>
              <a:t>24</a:t>
            </a:fld>
            <a:endParaRPr lang="en-CH"/>
          </a:p>
        </p:txBody>
      </p:sp>
    </p:spTree>
    <p:extLst>
      <p:ext uri="{BB962C8B-B14F-4D97-AF65-F5344CB8AC3E}">
        <p14:creationId xmlns:p14="http://schemas.microsoft.com/office/powerpoint/2010/main" val="2271641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FEM could also be used here. </a:t>
            </a:r>
          </a:p>
          <a:p>
            <a:endParaRPr lang="en-US" dirty="0"/>
          </a:p>
          <a:p>
            <a:r>
              <a:rPr lang="en-US" dirty="0"/>
              <a:t>What we need is to use a model as  a transition between the FEM simulation and the real world observation.</a:t>
            </a:r>
          </a:p>
          <a:p>
            <a:endParaRPr lang="en-US" dirty="0"/>
          </a:p>
          <a:p>
            <a:r>
              <a:rPr lang="en-US" dirty="0"/>
              <a:t>First method, force distribution  </a:t>
            </a:r>
          </a:p>
          <a:p>
            <a:endParaRPr lang="en-US" dirty="0"/>
          </a:p>
          <a:p>
            <a:r>
              <a:rPr lang="en-US" dirty="0"/>
              <a:t>Second method , optical flow + force distribution</a:t>
            </a:r>
          </a:p>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25</a:t>
            </a:fld>
            <a:endParaRPr lang="en-CH"/>
          </a:p>
        </p:txBody>
      </p:sp>
    </p:spTree>
    <p:extLst>
      <p:ext uri="{BB962C8B-B14F-4D97-AF65-F5344CB8AC3E}">
        <p14:creationId xmlns:p14="http://schemas.microsoft.com/office/powerpoint/2010/main" val="1137993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Specific Task: In-hand pose of </a:t>
            </a:r>
            <a:r>
              <a:rPr lang="en-US" dirty="0" err="1"/>
              <a:t>tubar</a:t>
            </a:r>
            <a:r>
              <a:rPr lang="en-US" dirty="0"/>
              <a:t> objects.</a:t>
            </a:r>
          </a:p>
          <a:p>
            <a:endParaRPr lang="en-US" dirty="0"/>
          </a:p>
          <a:p>
            <a:r>
              <a:rPr lang="en-US" dirty="0"/>
              <a:t>The transformation could also be learned using a </a:t>
            </a:r>
            <a:r>
              <a:rPr lang="en-US" dirty="0" err="1"/>
              <a:t>CycleGAN</a:t>
            </a:r>
            <a:r>
              <a:rPr lang="en-US" dirty="0"/>
              <a:t>.</a:t>
            </a:r>
          </a:p>
          <a:p>
            <a:endParaRPr lang="en-US" dirty="0"/>
          </a:p>
          <a:p>
            <a:r>
              <a:rPr lang="en-US" dirty="0" err="1"/>
              <a:t>CycleGAN</a:t>
            </a:r>
            <a:r>
              <a:rPr lang="en-US" dirty="0"/>
              <a:t>-like architecture model the transformation from simulated image to realistic representation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26</a:t>
            </a:fld>
            <a:endParaRPr lang="en-CH"/>
          </a:p>
        </p:txBody>
      </p:sp>
    </p:spTree>
    <p:extLst>
      <p:ext uri="{BB962C8B-B14F-4D97-AF65-F5344CB8AC3E}">
        <p14:creationId xmlns:p14="http://schemas.microsoft.com/office/powerpoint/2010/main" val="2492922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Encoders </a:t>
            </a:r>
            <a:r>
              <a:rPr lang="en-US" altLang="zh-CN" dirty="0"/>
              <a:t>inside motor </a:t>
            </a:r>
          </a:p>
          <a:p>
            <a:endParaRPr lang="en-US" dirty="0"/>
          </a:p>
          <a:p>
            <a:r>
              <a:rPr lang="en-US" dirty="0"/>
              <a:t>Angular velocity , torque -&gt; electrical data </a:t>
            </a:r>
          </a:p>
          <a:p>
            <a:endParaRPr lang="en-US" dirty="0"/>
          </a:p>
          <a:p>
            <a:endParaRPr lang="en-CH" dirty="0"/>
          </a:p>
          <a:p>
            <a:r>
              <a:rPr lang="en-US" dirty="0"/>
              <a:t>In this simulation framework called </a:t>
            </a:r>
            <a:r>
              <a:rPr lang="en-US" dirty="0" err="1"/>
              <a:t>NeuraonGym</a:t>
            </a:r>
            <a:r>
              <a:rPr lang="en-US" dirty="0"/>
              <a:t>, the encoders are modeled using </a:t>
            </a:r>
            <a:r>
              <a:rPr lang="en-US" dirty="0" err="1"/>
              <a:t>Guassian</a:t>
            </a:r>
            <a:r>
              <a:rPr lang="en-US" dirty="0"/>
              <a:t> noise </a:t>
            </a:r>
          </a:p>
          <a:p>
            <a:endParaRPr lang="en-US" dirty="0"/>
          </a:p>
          <a:p>
            <a:endParaRPr lang="en-US" dirty="0"/>
          </a:p>
          <a:p>
            <a:r>
              <a:rPr lang="en-US" dirty="0"/>
              <a:t>/how to get \mu \sigma</a:t>
            </a:r>
          </a:p>
          <a:p>
            <a:r>
              <a:rPr lang="en-US" dirty="0"/>
              <a:t>/not much work on encoders</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27</a:t>
            </a:fld>
            <a:endParaRPr lang="en-CH"/>
          </a:p>
        </p:txBody>
      </p:sp>
    </p:spTree>
    <p:extLst>
      <p:ext uri="{BB962C8B-B14F-4D97-AF65-F5344CB8AC3E}">
        <p14:creationId xmlns:p14="http://schemas.microsoft.com/office/powerpoint/2010/main" val="3607725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Encoder signal frequency is different.</a:t>
            </a:r>
          </a:p>
          <a:p>
            <a:endParaRPr lang="en-US" dirty="0"/>
          </a:p>
          <a:p>
            <a:endParaRPr lang="en-US" dirty="0"/>
          </a:p>
          <a:p>
            <a:r>
              <a:rPr lang="en-US" dirty="0"/>
              <a:t>EKF to ensure the frequency of the  combined </a:t>
            </a:r>
            <a:r>
              <a:rPr lang="en-US" dirty="0" err="1"/>
              <a:t>singal</a:t>
            </a:r>
            <a:r>
              <a:rPr lang="en-US" dirty="0"/>
              <a:t> from IMU and encoders are synchronized</a:t>
            </a:r>
          </a:p>
          <a:p>
            <a:endParaRPr lang="en-US" dirty="0"/>
          </a:p>
          <a:p>
            <a:r>
              <a:rPr lang="en-US" dirty="0"/>
              <a:t>/delete</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28</a:t>
            </a:fld>
            <a:endParaRPr lang="en-CH"/>
          </a:p>
        </p:txBody>
      </p:sp>
    </p:spTree>
    <p:extLst>
      <p:ext uri="{BB962C8B-B14F-4D97-AF65-F5344CB8AC3E}">
        <p14:creationId xmlns:p14="http://schemas.microsoft.com/office/powerpoint/2010/main" val="4163309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dirty="0"/>
              <a:t>Group papers in one slide ( 2</a:t>
            </a:r>
            <a:r>
              <a:rPr lang="en-US" baseline="30000" dirty="0"/>
              <a:t>nd</a:t>
            </a:r>
            <a:r>
              <a:rPr lang="en-US" dirty="0"/>
              <a:t> slide )</a:t>
            </a:r>
          </a:p>
          <a:p>
            <a:pPr marL="228600" indent="-228600">
              <a:buAutoNum type="arabicPeriod"/>
            </a:pPr>
            <a:r>
              <a:rPr lang="en-US" dirty="0"/>
              <a:t>One example in depth, not all </a:t>
            </a:r>
          </a:p>
          <a:p>
            <a:pPr marL="228600" indent="-228600">
              <a:buAutoNum type="arabicPeriod"/>
            </a:pPr>
            <a:r>
              <a:rPr lang="en-US" dirty="0"/>
              <a:t>Reduce text , remove figure </a:t>
            </a:r>
            <a:r>
              <a:rPr lang="en-US" dirty="0" err="1"/>
              <a:t>capation</a:t>
            </a:r>
            <a:r>
              <a:rPr lang="en-US" dirty="0"/>
              <a:t> </a:t>
            </a:r>
          </a:p>
          <a:p>
            <a:pPr marL="228600" indent="-228600">
              <a:buAutoNum type="arabicPeriod"/>
            </a:pPr>
            <a:r>
              <a:rPr lang="en-US" dirty="0"/>
              <a:t>Reference (in </a:t>
            </a:r>
            <a:r>
              <a:rPr lang="en-US" dirty="0" err="1"/>
              <a:t>content+year</a:t>
            </a:r>
            <a:r>
              <a:rPr lang="en-US" dirty="0"/>
              <a:t>, end reference) </a:t>
            </a:r>
          </a:p>
          <a:p>
            <a:pPr marL="228600" indent="-228600">
              <a:buAutoNum type="arabicPeriod"/>
            </a:pPr>
            <a:r>
              <a:rPr lang="en-US" dirty="0"/>
              <a:t>Each slide 20-30 s </a:t>
            </a:r>
          </a:p>
          <a:p>
            <a:pPr marL="228600" indent="-228600">
              <a:buAutoNum type="arabicPeriod"/>
            </a:pPr>
            <a:r>
              <a:rPr lang="en-US" dirty="0"/>
              <a:t>Not detailed in one paper </a:t>
            </a:r>
          </a:p>
          <a:p>
            <a:pPr marL="228600" indent="-228600">
              <a:buAutoNum type="arabicPeriod"/>
            </a:pPr>
            <a:r>
              <a:rPr lang="en-US" dirty="0"/>
              <a:t>Talk slow </a:t>
            </a:r>
          </a:p>
          <a:p>
            <a:pPr marL="228600" indent="-228600">
              <a:buAutoNum type="arabicPeriod"/>
            </a:pPr>
            <a:r>
              <a:rPr lang="en-US" dirty="0"/>
              <a:t>Numbering papers, slides</a:t>
            </a:r>
          </a:p>
          <a:p>
            <a:pPr marL="228600" indent="-228600">
              <a:buAutoNum type="arabicPeriod"/>
            </a:pPr>
            <a:r>
              <a:rPr lang="en-US" dirty="0"/>
              <a:t>Icon on top (title, subtitle)</a:t>
            </a:r>
          </a:p>
          <a:p>
            <a:pPr marL="228600" indent="-228600">
              <a:buAutoNum type="arabicPeriod"/>
            </a:pPr>
            <a:r>
              <a:rPr lang="en-US" dirty="0"/>
              <a:t>Pop up (animation)</a:t>
            </a:r>
          </a:p>
          <a:p>
            <a:pPr marL="228600" indent="-228600">
              <a:buAutoNum type="arabicPeriod"/>
            </a:pPr>
            <a:r>
              <a:rPr lang="en-US" dirty="0"/>
              <a:t>Time limit (10min)</a:t>
            </a:r>
          </a:p>
          <a:p>
            <a:pPr marL="228600" indent="-228600">
              <a:buAutoNum type="arabicPeriod"/>
            </a:pPr>
            <a:r>
              <a:rPr lang="en-US" dirty="0"/>
              <a:t>First slides (categories/abstract information)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29</a:t>
            </a:fld>
            <a:endParaRPr lang="en-CH"/>
          </a:p>
        </p:txBody>
      </p:sp>
    </p:spTree>
    <p:extLst>
      <p:ext uri="{BB962C8B-B14F-4D97-AF65-F5344CB8AC3E}">
        <p14:creationId xmlns:p14="http://schemas.microsoft.com/office/powerpoint/2010/main" val="404222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5-7 mins video</a:t>
            </a:r>
          </a:p>
          <a:p>
            <a:r>
              <a:rPr lang="en-US" dirty="0"/>
              <a:t>Camera pose : COLMAP </a:t>
            </a:r>
          </a:p>
          <a:p>
            <a:r>
              <a:rPr lang="en-US" dirty="0"/>
              <a:t>Simulator : dynamics object</a:t>
            </a:r>
          </a:p>
          <a:p>
            <a:endParaRPr lang="en-US" dirty="0"/>
          </a:p>
          <a:p>
            <a:r>
              <a:rPr lang="en-US" dirty="0"/>
              <a:t>Advantage:</a:t>
            </a:r>
          </a:p>
          <a:p>
            <a:pPr marL="228600" indent="-228600">
              <a:buAutoNum type="arabicPeriod"/>
            </a:pPr>
            <a:r>
              <a:rPr lang="en-US" dirty="0"/>
              <a:t>High precision from Nerf</a:t>
            </a:r>
          </a:p>
          <a:p>
            <a:pPr marL="228600" indent="-228600">
              <a:buAutoNum type="arabicPeriod"/>
            </a:pPr>
            <a:r>
              <a:rPr lang="en-US" dirty="0"/>
              <a:t>Easy to construct the environment  (a generic phone)</a:t>
            </a:r>
          </a:p>
          <a:p>
            <a:pPr marL="228600" indent="-228600">
              <a:buAutoNum type="arabicPeriod"/>
            </a:pPr>
            <a:endParaRPr lang="en-US" dirty="0"/>
          </a:p>
          <a:p>
            <a:r>
              <a:rPr lang="en-US" dirty="0"/>
              <a:t>Limitation</a:t>
            </a:r>
          </a:p>
          <a:p>
            <a:pPr marL="228600" indent="-228600">
              <a:buAutoNum type="arabicPeriod"/>
            </a:pPr>
            <a:r>
              <a:rPr lang="en-US" dirty="0"/>
              <a:t>Manual postprocessing, robot camera -&gt; simulator</a:t>
            </a:r>
          </a:p>
          <a:p>
            <a:pPr marL="228600" indent="-228600">
              <a:buAutoNum type="arabicPeriod"/>
            </a:pPr>
            <a:r>
              <a:rPr lang="en-US" dirty="0"/>
              <a:t>Long time processing and high computational intensity </a:t>
            </a:r>
          </a:p>
          <a:p>
            <a:pPr marL="0" indent="0">
              <a:buNone/>
            </a:pPr>
            <a:r>
              <a:rPr lang="en-US" dirty="0"/>
              <a:t>    - COLMAP: 3-4h</a:t>
            </a:r>
          </a:p>
          <a:p>
            <a:pPr marL="0" indent="0">
              <a:buNone/>
            </a:pPr>
            <a:r>
              <a:rPr lang="en-US" dirty="0"/>
              <a:t>    - Nerf : 20min on 8 V100 GPU</a:t>
            </a:r>
          </a:p>
          <a:p>
            <a:pPr marL="0" indent="0">
              <a:buNone/>
            </a:pPr>
            <a:r>
              <a:rPr lang="en-US" dirty="0"/>
              <a:t>    - Policy : 24h</a:t>
            </a:r>
            <a:r>
              <a:rPr lang="zh-CN" altLang="en-US" dirty="0"/>
              <a:t> </a:t>
            </a:r>
            <a:r>
              <a:rPr lang="en-US" dirty="0"/>
              <a:t>  </a:t>
            </a:r>
          </a:p>
          <a:p>
            <a:pPr marL="0" indent="0">
              <a:buNone/>
            </a:pPr>
            <a:r>
              <a:rPr lang="en-US" altLang="zh-CN" dirty="0"/>
              <a:t>3.  Dynamic (</a:t>
            </a:r>
            <a:r>
              <a:rPr lang="en-US" altLang="zh-CN" dirty="0" err="1"/>
              <a:t>MuJoCo</a:t>
            </a:r>
            <a:r>
              <a:rPr lang="en-US" altLang="zh-CN" dirty="0"/>
              <a:t>)-Static(Nerf) Object </a:t>
            </a:r>
            <a:r>
              <a:rPr lang="en-US" altLang="zh-CN" dirty="0" err="1"/>
              <a:t>seperation</a:t>
            </a:r>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4</a:t>
            </a:fld>
            <a:endParaRPr lang="en-CH"/>
          </a:p>
        </p:txBody>
      </p:sp>
    </p:spTree>
    <p:extLst>
      <p:ext uri="{BB962C8B-B14F-4D97-AF65-F5344CB8AC3E}">
        <p14:creationId xmlns:p14="http://schemas.microsoft.com/office/powerpoint/2010/main" val="1812896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fuse Dynamic + Static</a:t>
            </a:r>
          </a:p>
          <a:p>
            <a:r>
              <a:rPr lang="en-US" dirty="0"/>
              <a:t>Simulation Environment</a:t>
            </a:r>
          </a:p>
          <a:p>
            <a:r>
              <a:rPr lang="en-US" dirty="0"/>
              <a:t>  Relation to Last Work:</a:t>
            </a:r>
          </a:p>
          <a:p>
            <a:r>
              <a:rPr lang="en-US" dirty="0"/>
              <a:t>    1. Neural Scene</a:t>
            </a:r>
          </a:p>
          <a:p>
            <a:r>
              <a:rPr lang="en-US" dirty="0"/>
              <a:t>  Advantage:</a:t>
            </a:r>
          </a:p>
          <a:p>
            <a:r>
              <a:rPr lang="en-US" dirty="0"/>
              <a:t>    1. Less complexity (without training a Nerf)</a:t>
            </a:r>
          </a:p>
          <a:p>
            <a:r>
              <a:rPr lang="en-US" dirty="0"/>
              <a:t>    2. couple dynamic objects and static objects</a:t>
            </a:r>
          </a:p>
          <a:p>
            <a:endParaRPr lang="en-US" dirty="0"/>
          </a:p>
          <a:p>
            <a:r>
              <a:rPr lang="en-US" dirty="0"/>
              <a:t>Limitation:</a:t>
            </a:r>
          </a:p>
          <a:p>
            <a:r>
              <a:rPr lang="en-US" dirty="0"/>
              <a:t>    1. LiDAR required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Neural Sensor</a:t>
            </a:r>
          </a:p>
          <a:p>
            <a:pPr marL="0" indent="0">
              <a:buNone/>
            </a:pPr>
            <a:r>
              <a:rPr lang="en-US" dirty="0"/>
              <a:t>  CNN modeling</a:t>
            </a:r>
          </a:p>
          <a:p>
            <a:pPr marL="0" indent="0">
              <a:buNone/>
            </a:pPr>
            <a:endParaRPr lang="en-US" dirty="0"/>
          </a:p>
          <a:p>
            <a:pPr marL="0" indent="0">
              <a:buNone/>
            </a:pPr>
            <a:r>
              <a:rPr lang="en-US" dirty="0"/>
              <a:t>Closed loop simulation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5</a:t>
            </a:fld>
            <a:endParaRPr lang="en-CH"/>
          </a:p>
        </p:txBody>
      </p:sp>
    </p:spTree>
    <p:extLst>
      <p:ext uri="{BB962C8B-B14F-4D97-AF65-F5344CB8AC3E}">
        <p14:creationId xmlns:p14="http://schemas.microsoft.com/office/powerpoint/2010/main" val="166283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Apart from environment creation,</a:t>
            </a:r>
          </a:p>
          <a:p>
            <a:endParaRPr lang="en-US" dirty="0"/>
          </a:p>
          <a:p>
            <a:r>
              <a:rPr lang="en-US" dirty="0"/>
              <a:t>Dataset Augmentation</a:t>
            </a:r>
          </a:p>
          <a:p>
            <a:endParaRPr lang="en-US" dirty="0"/>
          </a:p>
          <a:p>
            <a:r>
              <a:rPr lang="en-US" dirty="0" err="1"/>
              <a:t>Surfel</a:t>
            </a:r>
            <a:r>
              <a:rPr lang="en-US" dirty="0"/>
              <a:t> is gained from LiDAR </a:t>
            </a:r>
          </a:p>
          <a:p>
            <a:endParaRPr lang="en-US" dirty="0"/>
          </a:p>
          <a:p>
            <a:r>
              <a:rPr lang="en-US" dirty="0" err="1"/>
              <a:t>SurfelGAN</a:t>
            </a:r>
            <a:r>
              <a:rPr lang="en-US" dirty="0"/>
              <a:t> : (</a:t>
            </a:r>
            <a:r>
              <a:rPr lang="en-US" dirty="0" err="1"/>
              <a:t>Surfel</a:t>
            </a:r>
            <a:r>
              <a:rPr lang="en-US" dirty="0"/>
              <a:t> Rendered image + Segmentation) -&gt; 2D camera image</a:t>
            </a:r>
          </a:p>
          <a:p>
            <a:endParaRPr lang="en-US" dirty="0"/>
          </a:p>
          <a:p>
            <a:r>
              <a:rPr lang="en-US" dirty="0" err="1"/>
              <a:t>Pupose</a:t>
            </a:r>
            <a:r>
              <a:rPr lang="en-US" dirty="0"/>
              <a:t>: generate realistic image</a:t>
            </a:r>
          </a:p>
          <a:p>
            <a:endParaRPr lang="en-US" dirty="0"/>
          </a:p>
          <a:p>
            <a:r>
              <a:rPr lang="en-US" dirty="0"/>
              <a:t>Limitation : </a:t>
            </a:r>
          </a:p>
          <a:p>
            <a:r>
              <a:rPr lang="en-US" dirty="0"/>
              <a:t>  1. unable to recover  from broken geometry</a:t>
            </a:r>
          </a:p>
          <a:p>
            <a:r>
              <a:rPr lang="en-US" dirty="0"/>
              <a:t>  2. Hallucination : </a:t>
            </a:r>
            <a:r>
              <a:rPr lang="en-US" dirty="0" err="1"/>
              <a:t>surfel</a:t>
            </a:r>
            <a:r>
              <a:rPr lang="en-US" dirty="0"/>
              <a:t> map doesn’t cover</a:t>
            </a:r>
            <a:endParaRPr lang="en-CH" dirty="0"/>
          </a:p>
          <a:p>
            <a:endParaRPr lang="en-CH" dirty="0"/>
          </a:p>
          <a:p>
            <a:endParaRPr lang="en-US" dirty="0"/>
          </a:p>
          <a:p>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6</a:t>
            </a:fld>
            <a:endParaRPr lang="en-CH"/>
          </a:p>
        </p:txBody>
      </p:sp>
    </p:spTree>
    <p:extLst>
      <p:ext uri="{BB962C8B-B14F-4D97-AF65-F5344CB8AC3E}">
        <p14:creationId xmlns:p14="http://schemas.microsoft.com/office/powerpoint/2010/main" val="111907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Relationship To Last Work:</a:t>
            </a:r>
          </a:p>
          <a:p>
            <a:r>
              <a:rPr lang="en-US" dirty="0"/>
              <a:t>  Dataset Augmentation</a:t>
            </a:r>
          </a:p>
          <a:p>
            <a:endParaRPr lang="en-US" dirty="0"/>
          </a:p>
          <a:p>
            <a:r>
              <a:rPr lang="en-US" altLang="zh-CN" dirty="0"/>
              <a:t>Pipeline : </a:t>
            </a:r>
          </a:p>
          <a:p>
            <a:r>
              <a:rPr lang="en-US" dirty="0"/>
              <a:t>  first, generate a bunch of real world interactive dataset </a:t>
            </a:r>
          </a:p>
          <a:p>
            <a:r>
              <a:rPr lang="en-US" dirty="0"/>
              <a:t>  second, sample a subset from it, and optimize the parameters in the simulation to close the gap between. </a:t>
            </a:r>
          </a:p>
          <a:p>
            <a:r>
              <a:rPr lang="en-US" dirty="0"/>
              <a:t>  third, generate a bunch of simulation interactive dataset </a:t>
            </a:r>
          </a:p>
          <a:p>
            <a:r>
              <a:rPr lang="en-US" dirty="0"/>
              <a:t>  last, combine </a:t>
            </a:r>
            <a:r>
              <a:rPr lang="en-US" dirty="0" err="1"/>
              <a:t>reald</a:t>
            </a:r>
            <a:r>
              <a:rPr lang="en-US" dirty="0"/>
              <a:t> interactive dataset and simulation interactive dataset to train the policy </a:t>
            </a:r>
          </a:p>
          <a:p>
            <a:endParaRPr lang="en-US" dirty="0"/>
          </a:p>
          <a:p>
            <a:r>
              <a:rPr lang="en-US" dirty="0"/>
              <a:t>Advantage:</a:t>
            </a:r>
          </a:p>
          <a:p>
            <a:r>
              <a:rPr lang="en-US" dirty="0"/>
              <a:t>  1. simple and efficient</a:t>
            </a:r>
          </a:p>
          <a:p>
            <a:endParaRPr lang="en-US" dirty="0"/>
          </a:p>
          <a:p>
            <a:r>
              <a:rPr lang="en-US" dirty="0"/>
              <a:t>Limitation </a:t>
            </a:r>
            <a:r>
              <a:rPr lang="zh-CN" altLang="en-US" dirty="0"/>
              <a:t>：</a:t>
            </a:r>
            <a:endParaRPr lang="en-US" altLang="zh-CN" dirty="0"/>
          </a:p>
          <a:p>
            <a:r>
              <a:rPr lang="en-US" dirty="0"/>
              <a:t>  1. can hard to extend to other task  (Planar Robot Casting)</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7</a:t>
            </a:fld>
            <a:endParaRPr lang="en-CH"/>
          </a:p>
        </p:txBody>
      </p:sp>
    </p:spTree>
    <p:extLst>
      <p:ext uri="{BB962C8B-B14F-4D97-AF65-F5344CB8AC3E}">
        <p14:creationId xmlns:p14="http://schemas.microsoft.com/office/powerpoint/2010/main" val="1437848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RGB camera is always limited to one kind of  information.</a:t>
            </a:r>
          </a:p>
          <a:p>
            <a:endParaRPr lang="en-US" dirty="0"/>
          </a:p>
          <a:p>
            <a:r>
              <a:rPr lang="en-US" dirty="0"/>
              <a:t>3D position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8</a:t>
            </a:fld>
            <a:endParaRPr lang="en-CH"/>
          </a:p>
        </p:txBody>
      </p:sp>
    </p:spTree>
    <p:extLst>
      <p:ext uri="{BB962C8B-B14F-4D97-AF65-F5344CB8AC3E}">
        <p14:creationId xmlns:p14="http://schemas.microsoft.com/office/powerpoint/2010/main" val="2836520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As for LiDAR</a:t>
            </a:r>
          </a:p>
          <a:p>
            <a:r>
              <a:rPr lang="en-US" dirty="0"/>
              <a:t>Uncertainty Phenomenon</a:t>
            </a:r>
          </a:p>
          <a:p>
            <a:pPr marL="228600" indent="-228600">
              <a:buAutoNum type="arabicPeriod"/>
            </a:pPr>
            <a:r>
              <a:rPr lang="en-US" dirty="0"/>
              <a:t>Unreturned pulse because of fast amplitude decay </a:t>
            </a:r>
          </a:p>
          <a:p>
            <a:pPr marL="228600" indent="-228600">
              <a:buAutoNum type="arabicPeriod"/>
            </a:pPr>
            <a:r>
              <a:rPr lang="en-US" dirty="0"/>
              <a:t>Multiple </a:t>
            </a:r>
            <a:r>
              <a:rPr lang="en-US" dirty="0" err="1"/>
              <a:t>echos</a:t>
            </a:r>
            <a:r>
              <a:rPr lang="en-US" dirty="0"/>
              <a:t> caused by multiple surfaces</a:t>
            </a:r>
          </a:p>
          <a:p>
            <a:pPr marL="228600" indent="-228600">
              <a:buAutoNum type="arabicPeriod"/>
            </a:pPr>
            <a:r>
              <a:rPr lang="en-US" dirty="0"/>
              <a:t>Spurious returns caused by beam divergence </a:t>
            </a:r>
          </a:p>
          <a:p>
            <a:pPr marL="228600" indent="-228600">
              <a:buAutoNum type="arabicPeriod"/>
            </a:pPr>
            <a:r>
              <a:rPr lang="en-US" dirty="0"/>
              <a:t>Noisy points caused by ambiguity in </a:t>
            </a:r>
            <a:r>
              <a:rPr lang="en-US" dirty="0" err="1"/>
              <a:t>wavepeak</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9</a:t>
            </a:fld>
            <a:endParaRPr lang="en-CH"/>
          </a:p>
        </p:txBody>
      </p:sp>
    </p:spTree>
    <p:extLst>
      <p:ext uri="{BB962C8B-B14F-4D97-AF65-F5344CB8AC3E}">
        <p14:creationId xmlns:p14="http://schemas.microsoft.com/office/powerpoint/2010/main" val="170334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Noise model for LiDAR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noise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drop points</a:t>
            </a:r>
          </a:p>
          <a:p>
            <a:endParaRPr lang="en-US" dirty="0"/>
          </a:p>
          <a:p>
            <a:r>
              <a:rPr lang="en-US" dirty="0"/>
              <a:t>gaussian distribution</a:t>
            </a:r>
          </a:p>
          <a:p>
            <a:r>
              <a:rPr lang="en-US" dirty="0"/>
              <a:t> deviation of the gaussian model </a:t>
            </a:r>
          </a:p>
          <a:p>
            <a:r>
              <a:rPr lang="en-US" altLang="zh-CN" dirty="0"/>
              <a:t>Point dropout model</a:t>
            </a:r>
          </a:p>
          <a:p>
            <a:r>
              <a:rPr lang="en-US" dirty="0"/>
              <a:t> Bernoulli distribution</a:t>
            </a:r>
          </a:p>
          <a:p>
            <a:r>
              <a:rPr lang="en-US" dirty="0"/>
              <a:t>Quadratic polynomial</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10</a:t>
            </a:fld>
            <a:endParaRPr lang="en-CH"/>
          </a:p>
        </p:txBody>
      </p:sp>
    </p:spTree>
    <p:extLst>
      <p:ext uri="{BB962C8B-B14F-4D97-AF65-F5344CB8AC3E}">
        <p14:creationId xmlns:p14="http://schemas.microsoft.com/office/powerpoint/2010/main" val="359238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BB5D8-CB80-28D9-A33C-EB961E1EB5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CH"/>
          </a:p>
        </p:txBody>
      </p:sp>
      <p:sp>
        <p:nvSpPr>
          <p:cNvPr id="3" name="副标题 2">
            <a:extLst>
              <a:ext uri="{FF2B5EF4-FFF2-40B4-BE49-F238E27FC236}">
                <a16:creationId xmlns:a16="http://schemas.microsoft.com/office/drawing/2014/main" id="{29673095-D9D6-FF1B-E434-6BBC63F525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CH"/>
          </a:p>
        </p:txBody>
      </p:sp>
      <p:sp>
        <p:nvSpPr>
          <p:cNvPr id="4" name="日期占位符 3">
            <a:extLst>
              <a:ext uri="{FF2B5EF4-FFF2-40B4-BE49-F238E27FC236}">
                <a16:creationId xmlns:a16="http://schemas.microsoft.com/office/drawing/2014/main" id="{E44D1FC4-AC86-3014-8CD9-59983388C3EC}"/>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7725895F-F865-4CE8-A977-87101FC7522D}"/>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A25B6B53-803F-8E63-7830-D1B5A8CC8DEB}"/>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67094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5F1B7-5363-D0BB-604B-48F5FFA67DD9}"/>
              </a:ext>
            </a:extLst>
          </p:cNvPr>
          <p:cNvSpPr>
            <a:spLocks noGrp="1"/>
          </p:cNvSpPr>
          <p:nvPr>
            <p:ph type="title"/>
          </p:nvPr>
        </p:nvSpPr>
        <p:spPr/>
        <p:txBody>
          <a:bodyPr/>
          <a:lstStyle/>
          <a:p>
            <a:r>
              <a:rPr lang="zh-CN" altLang="en-US"/>
              <a:t>单击此处编辑母版标题样式</a:t>
            </a:r>
            <a:endParaRPr lang="en-CH"/>
          </a:p>
        </p:txBody>
      </p:sp>
      <p:sp>
        <p:nvSpPr>
          <p:cNvPr id="3" name="竖排文字占位符 2">
            <a:extLst>
              <a:ext uri="{FF2B5EF4-FFF2-40B4-BE49-F238E27FC236}">
                <a16:creationId xmlns:a16="http://schemas.microsoft.com/office/drawing/2014/main" id="{4464F063-DDE6-216E-1DF8-CF9B8385822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41DF19A0-D264-EFD4-18CD-B91F19F5D924}"/>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37616118-104E-D89B-4792-8F24626824FB}"/>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27671C5D-2CBC-5909-FFCE-9B4F5597211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166192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D291670-BC8B-B954-D14A-328E5BF405C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CH"/>
          </a:p>
        </p:txBody>
      </p:sp>
      <p:sp>
        <p:nvSpPr>
          <p:cNvPr id="3" name="竖排文字占位符 2">
            <a:extLst>
              <a:ext uri="{FF2B5EF4-FFF2-40B4-BE49-F238E27FC236}">
                <a16:creationId xmlns:a16="http://schemas.microsoft.com/office/drawing/2014/main" id="{196E057F-2E54-4D4F-55F8-C5D0EE104B2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165F0522-63C0-1C90-2BF5-F5C447BCBB2F}"/>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4E2A826E-43A0-CB9C-7517-95747B7F6370}"/>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1F6995EE-FBD6-4210-DF2A-D2CFEBD61907}"/>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91306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C1CF2-D2EE-D129-129C-79FD54BA777B}"/>
              </a:ext>
            </a:extLst>
          </p:cNvPr>
          <p:cNvSpPr>
            <a:spLocks noGrp="1"/>
          </p:cNvSpPr>
          <p:nvPr>
            <p:ph type="title"/>
          </p:nvPr>
        </p:nvSpPr>
        <p:spPr/>
        <p:txBody>
          <a:body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55DD76D8-9D47-36AD-4839-DAF4D0C696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F73F07E2-8DE3-FC9C-1B5B-D049186B7B4D}"/>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2DD9CB60-98D0-6025-124C-66DE018201FF}"/>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60CB1693-A58F-9FB3-8CF1-F868BB4E0596}"/>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70644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344BF-95AA-D51A-63A1-BFC0D393437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0ACDA7B2-4806-EAAC-DE0F-824DB5293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C1CB0B-8D6A-C8CD-EEEE-FD0FF5FDB4DE}"/>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6E9D9DF1-9B25-048A-3EB1-E69C3D11D9FF}"/>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BCBEC9BF-5329-79D2-1B4C-7EB86EEF42CB}"/>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2006720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02B8E-06EB-1782-D26F-E0DF79C76ADE}"/>
              </a:ext>
            </a:extLst>
          </p:cNvPr>
          <p:cNvSpPr>
            <a:spLocks noGrp="1"/>
          </p:cNvSpPr>
          <p:nvPr>
            <p:ph type="title"/>
          </p:nvPr>
        </p:nvSpPr>
        <p:spPr/>
        <p:txBody>
          <a:body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38F8849D-C4DD-770F-17AF-2F467B92935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内容占位符 3">
            <a:extLst>
              <a:ext uri="{FF2B5EF4-FFF2-40B4-BE49-F238E27FC236}">
                <a16:creationId xmlns:a16="http://schemas.microsoft.com/office/drawing/2014/main" id="{D4763F39-8409-4CFD-9C2F-03BEDF555BA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5" name="日期占位符 4">
            <a:extLst>
              <a:ext uri="{FF2B5EF4-FFF2-40B4-BE49-F238E27FC236}">
                <a16:creationId xmlns:a16="http://schemas.microsoft.com/office/drawing/2014/main" id="{94B5A3D3-0A93-650A-F824-A50A526D1873}"/>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6" name="页脚占位符 5">
            <a:extLst>
              <a:ext uri="{FF2B5EF4-FFF2-40B4-BE49-F238E27FC236}">
                <a16:creationId xmlns:a16="http://schemas.microsoft.com/office/drawing/2014/main" id="{3AAA15E0-9C5F-78F2-6EF8-0F100F1F08D7}"/>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95812542-2574-8E3B-3F36-6E76C34742FF}"/>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703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1F19D-A1D4-5D4D-06DE-D0DB54062300}"/>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82D62213-EF7D-C221-D7A3-B0713C7256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ABE3437-8C4F-F810-73E8-B3B1F3BDBD7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5" name="文本占位符 4">
            <a:extLst>
              <a:ext uri="{FF2B5EF4-FFF2-40B4-BE49-F238E27FC236}">
                <a16:creationId xmlns:a16="http://schemas.microsoft.com/office/drawing/2014/main" id="{E5B3EB29-6BDF-DF1D-B020-24E270271E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C564B0F-BBCC-250B-A824-736F90402FD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7" name="日期占位符 6">
            <a:extLst>
              <a:ext uri="{FF2B5EF4-FFF2-40B4-BE49-F238E27FC236}">
                <a16:creationId xmlns:a16="http://schemas.microsoft.com/office/drawing/2014/main" id="{A35E8CE0-07D7-7A51-BEED-C4A38136D171}"/>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8" name="页脚占位符 7">
            <a:extLst>
              <a:ext uri="{FF2B5EF4-FFF2-40B4-BE49-F238E27FC236}">
                <a16:creationId xmlns:a16="http://schemas.microsoft.com/office/drawing/2014/main" id="{ECF21056-D451-7BBA-391A-6865B2726E4D}"/>
              </a:ext>
            </a:extLst>
          </p:cNvPr>
          <p:cNvSpPr>
            <a:spLocks noGrp="1"/>
          </p:cNvSpPr>
          <p:nvPr>
            <p:ph type="ftr" sz="quarter" idx="11"/>
          </p:nvPr>
        </p:nvSpPr>
        <p:spPr/>
        <p:txBody>
          <a:bodyPr/>
          <a:lstStyle/>
          <a:p>
            <a:endParaRPr lang="en-CH"/>
          </a:p>
        </p:txBody>
      </p:sp>
      <p:sp>
        <p:nvSpPr>
          <p:cNvPr id="9" name="灯片编号占位符 8">
            <a:extLst>
              <a:ext uri="{FF2B5EF4-FFF2-40B4-BE49-F238E27FC236}">
                <a16:creationId xmlns:a16="http://schemas.microsoft.com/office/drawing/2014/main" id="{A61A6294-0716-D707-1BFA-196E3E4D257F}"/>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536936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96225-C787-6E16-1D12-A1AA3CF48E81}"/>
              </a:ext>
            </a:extLst>
          </p:cNvPr>
          <p:cNvSpPr>
            <a:spLocks noGrp="1"/>
          </p:cNvSpPr>
          <p:nvPr>
            <p:ph type="title"/>
          </p:nvPr>
        </p:nvSpPr>
        <p:spPr/>
        <p:txBody>
          <a:bodyPr/>
          <a:lstStyle/>
          <a:p>
            <a:r>
              <a:rPr lang="zh-CN" altLang="en-US"/>
              <a:t>单击此处编辑母版标题样式</a:t>
            </a:r>
            <a:endParaRPr lang="en-CH"/>
          </a:p>
        </p:txBody>
      </p:sp>
      <p:sp>
        <p:nvSpPr>
          <p:cNvPr id="3" name="日期占位符 2">
            <a:extLst>
              <a:ext uri="{FF2B5EF4-FFF2-40B4-BE49-F238E27FC236}">
                <a16:creationId xmlns:a16="http://schemas.microsoft.com/office/drawing/2014/main" id="{549F6552-6FAC-893E-6487-B6C956643AF1}"/>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4" name="页脚占位符 3">
            <a:extLst>
              <a:ext uri="{FF2B5EF4-FFF2-40B4-BE49-F238E27FC236}">
                <a16:creationId xmlns:a16="http://schemas.microsoft.com/office/drawing/2014/main" id="{407F0AE1-C78F-1208-0E56-B4B37DB84D65}"/>
              </a:ext>
            </a:extLst>
          </p:cNvPr>
          <p:cNvSpPr>
            <a:spLocks noGrp="1"/>
          </p:cNvSpPr>
          <p:nvPr>
            <p:ph type="ftr" sz="quarter" idx="11"/>
          </p:nvPr>
        </p:nvSpPr>
        <p:spPr/>
        <p:txBody>
          <a:bodyPr/>
          <a:lstStyle/>
          <a:p>
            <a:endParaRPr lang="en-CH"/>
          </a:p>
        </p:txBody>
      </p:sp>
      <p:sp>
        <p:nvSpPr>
          <p:cNvPr id="5" name="灯片编号占位符 4">
            <a:extLst>
              <a:ext uri="{FF2B5EF4-FFF2-40B4-BE49-F238E27FC236}">
                <a16:creationId xmlns:a16="http://schemas.microsoft.com/office/drawing/2014/main" id="{ADBE273A-4A9A-0D81-B7AF-EB399BAFFC6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417029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CA55B93-4DE0-2E81-16F5-65F4D776FAFF}"/>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3" name="页脚占位符 2">
            <a:extLst>
              <a:ext uri="{FF2B5EF4-FFF2-40B4-BE49-F238E27FC236}">
                <a16:creationId xmlns:a16="http://schemas.microsoft.com/office/drawing/2014/main" id="{DC136295-192B-41F7-A991-578E8DF8622D}"/>
              </a:ext>
            </a:extLst>
          </p:cNvPr>
          <p:cNvSpPr>
            <a:spLocks noGrp="1"/>
          </p:cNvSpPr>
          <p:nvPr>
            <p:ph type="ftr" sz="quarter" idx="11"/>
          </p:nvPr>
        </p:nvSpPr>
        <p:spPr/>
        <p:txBody>
          <a:bodyPr/>
          <a:lstStyle/>
          <a:p>
            <a:endParaRPr lang="en-CH"/>
          </a:p>
        </p:txBody>
      </p:sp>
      <p:sp>
        <p:nvSpPr>
          <p:cNvPr id="4" name="灯片编号占位符 3">
            <a:extLst>
              <a:ext uri="{FF2B5EF4-FFF2-40B4-BE49-F238E27FC236}">
                <a16:creationId xmlns:a16="http://schemas.microsoft.com/office/drawing/2014/main" id="{F8CD3085-62B1-9B1B-4BFE-1E09D913F4A3}"/>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149335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590C9-2A55-F963-D189-3CD93E0801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87ACE196-49F8-FD9A-905A-E2505BF9D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文本占位符 3">
            <a:extLst>
              <a:ext uri="{FF2B5EF4-FFF2-40B4-BE49-F238E27FC236}">
                <a16:creationId xmlns:a16="http://schemas.microsoft.com/office/drawing/2014/main" id="{C1E61A28-C26C-88D8-5777-406DF84C8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7DD505-184B-4AF7-9311-DDC72195167C}"/>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6" name="页脚占位符 5">
            <a:extLst>
              <a:ext uri="{FF2B5EF4-FFF2-40B4-BE49-F238E27FC236}">
                <a16:creationId xmlns:a16="http://schemas.microsoft.com/office/drawing/2014/main" id="{ADB9288C-46B2-A0F0-8AD7-E7055AFA11B3}"/>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2D0BA04C-B188-65E8-D90D-7BBAC8851C36}"/>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717879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123AA-B586-A2B2-2BF0-569E4A4F25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H"/>
          </a:p>
        </p:txBody>
      </p:sp>
      <p:sp>
        <p:nvSpPr>
          <p:cNvPr id="3" name="图片占位符 2">
            <a:extLst>
              <a:ext uri="{FF2B5EF4-FFF2-40B4-BE49-F238E27FC236}">
                <a16:creationId xmlns:a16="http://schemas.microsoft.com/office/drawing/2014/main" id="{105F8151-D3C4-6AB7-1C36-31CC34B4BB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文本占位符 3">
            <a:extLst>
              <a:ext uri="{FF2B5EF4-FFF2-40B4-BE49-F238E27FC236}">
                <a16:creationId xmlns:a16="http://schemas.microsoft.com/office/drawing/2014/main" id="{3B070625-F692-EA64-F919-BEADC08D2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46B7433-B6CC-BEAA-EEC3-7C9659D90973}"/>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6" name="页脚占位符 5">
            <a:extLst>
              <a:ext uri="{FF2B5EF4-FFF2-40B4-BE49-F238E27FC236}">
                <a16:creationId xmlns:a16="http://schemas.microsoft.com/office/drawing/2014/main" id="{4AAA103C-9075-C5F8-DC0C-617671C02144}"/>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0B5345C6-63CA-3FF9-ECDD-A4A3761E73E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2480149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68E538-C045-710A-F046-F9F04A80CF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3F395DF7-CCCB-E079-8400-3AAF8D6FB1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678DA8B0-16AB-5EE9-00B6-A0421CE7F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FE7C4B66-015E-3549-850F-0E08D01BE0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灯片编号占位符 5">
            <a:extLst>
              <a:ext uri="{FF2B5EF4-FFF2-40B4-BE49-F238E27FC236}">
                <a16:creationId xmlns:a16="http://schemas.microsoft.com/office/drawing/2014/main" id="{6BBC8E9F-8388-002E-D765-7F523CF9A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A52B4-3773-4CB5-B4D1-19D1B0A183AA}" type="slidenum">
              <a:rPr lang="en-CH" smtClean="0"/>
              <a:t>‹#›</a:t>
            </a:fld>
            <a:endParaRPr lang="en-CH"/>
          </a:p>
        </p:txBody>
      </p:sp>
    </p:spTree>
    <p:extLst>
      <p:ext uri="{BB962C8B-B14F-4D97-AF65-F5344CB8AC3E}">
        <p14:creationId xmlns:p14="http://schemas.microsoft.com/office/powerpoint/2010/main" val="1952212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5C4507E-823E-5C64-7256-EBD5B31A5960}"/>
              </a:ext>
            </a:extLst>
          </p:cNvPr>
          <p:cNvSpPr txBox="1"/>
          <p:nvPr/>
        </p:nvSpPr>
        <p:spPr>
          <a:xfrm>
            <a:off x="276726" y="176061"/>
            <a:ext cx="5057775" cy="400110"/>
          </a:xfrm>
          <a:prstGeom prst="rect">
            <a:avLst/>
          </a:prstGeom>
          <a:noFill/>
        </p:spPr>
        <p:txBody>
          <a:bodyPr wrap="square" rtlCol="0">
            <a:spAutoFit/>
          </a:bodyPr>
          <a:lstStyle/>
          <a:p>
            <a:r>
              <a:rPr lang="en-US" sz="2000" dirty="0"/>
              <a:t>Robotic Sem</a:t>
            </a:r>
            <a:r>
              <a:rPr lang="en-US" altLang="zh-CN" sz="2000" dirty="0"/>
              <a:t>i</a:t>
            </a:r>
            <a:r>
              <a:rPr lang="en-US" sz="2000" dirty="0"/>
              <a:t>nar </a:t>
            </a:r>
          </a:p>
        </p:txBody>
      </p:sp>
      <p:sp>
        <p:nvSpPr>
          <p:cNvPr id="3" name="文本框 2">
            <a:extLst>
              <a:ext uri="{FF2B5EF4-FFF2-40B4-BE49-F238E27FC236}">
                <a16:creationId xmlns:a16="http://schemas.microsoft.com/office/drawing/2014/main" id="{968CA696-337E-D896-F04B-024DA7646051}"/>
              </a:ext>
            </a:extLst>
          </p:cNvPr>
          <p:cNvSpPr txBox="1"/>
          <p:nvPr/>
        </p:nvSpPr>
        <p:spPr>
          <a:xfrm>
            <a:off x="3886200" y="4344770"/>
            <a:ext cx="6019800" cy="646331"/>
          </a:xfrm>
          <a:prstGeom prst="rect">
            <a:avLst/>
          </a:prstGeom>
          <a:noFill/>
        </p:spPr>
        <p:txBody>
          <a:bodyPr wrap="square" rtlCol="0">
            <a:spAutoFit/>
          </a:bodyPr>
          <a:lstStyle/>
          <a:p>
            <a:r>
              <a:rPr lang="en-US" sz="3600" dirty="0"/>
              <a:t>Third  meeting 18-</a:t>
            </a:r>
            <a:r>
              <a:rPr lang="en-US" altLang="zh-CN" sz="3600" dirty="0"/>
              <a:t>Dec</a:t>
            </a:r>
            <a:endParaRPr lang="en-CH" sz="3600" dirty="0"/>
          </a:p>
        </p:txBody>
      </p:sp>
      <p:sp>
        <p:nvSpPr>
          <p:cNvPr id="5" name="文本框 4">
            <a:extLst>
              <a:ext uri="{FF2B5EF4-FFF2-40B4-BE49-F238E27FC236}">
                <a16:creationId xmlns:a16="http://schemas.microsoft.com/office/drawing/2014/main" id="{D6AA1E51-2DC9-8FBD-00BB-60AE6C50DBA2}"/>
              </a:ext>
            </a:extLst>
          </p:cNvPr>
          <p:cNvSpPr txBox="1"/>
          <p:nvPr/>
        </p:nvSpPr>
        <p:spPr>
          <a:xfrm>
            <a:off x="10467975" y="6391275"/>
            <a:ext cx="1571625" cy="369332"/>
          </a:xfrm>
          <a:prstGeom prst="rect">
            <a:avLst/>
          </a:prstGeom>
          <a:noFill/>
        </p:spPr>
        <p:txBody>
          <a:bodyPr wrap="square" rtlCol="0">
            <a:spAutoFit/>
          </a:bodyPr>
          <a:lstStyle/>
          <a:p>
            <a:r>
              <a:rPr lang="en-US" dirty="0" err="1"/>
              <a:t>Mingyuan</a:t>
            </a:r>
            <a:r>
              <a:rPr lang="en-US" dirty="0"/>
              <a:t> Chi</a:t>
            </a:r>
            <a:endParaRPr lang="en-CH" dirty="0"/>
          </a:p>
        </p:txBody>
      </p:sp>
      <p:sp>
        <p:nvSpPr>
          <p:cNvPr id="4" name="文本框 3">
            <a:extLst>
              <a:ext uri="{FF2B5EF4-FFF2-40B4-BE49-F238E27FC236}">
                <a16:creationId xmlns:a16="http://schemas.microsoft.com/office/drawing/2014/main" id="{00D8AB03-7040-3EB1-38BE-F85253C16466}"/>
              </a:ext>
            </a:extLst>
          </p:cNvPr>
          <p:cNvSpPr txBox="1"/>
          <p:nvPr/>
        </p:nvSpPr>
        <p:spPr>
          <a:xfrm>
            <a:off x="2639728" y="2821404"/>
            <a:ext cx="8512744" cy="830997"/>
          </a:xfrm>
          <a:prstGeom prst="rect">
            <a:avLst/>
          </a:prstGeom>
          <a:noFill/>
        </p:spPr>
        <p:txBody>
          <a:bodyPr wrap="square" rtlCol="0">
            <a:spAutoFit/>
          </a:bodyPr>
          <a:lstStyle/>
          <a:p>
            <a:r>
              <a:rPr lang="en-US" altLang="zh-CN" sz="4800" dirty="0"/>
              <a:t>Sensor Modeling in Sim2Real</a:t>
            </a:r>
            <a:endParaRPr lang="en-US" sz="4800" dirty="0"/>
          </a:p>
        </p:txBody>
      </p:sp>
    </p:spTree>
    <p:extLst>
      <p:ext uri="{BB962C8B-B14F-4D97-AF65-F5344CB8AC3E}">
        <p14:creationId xmlns:p14="http://schemas.microsoft.com/office/powerpoint/2010/main" val="2964787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646331"/>
          </a:xfrm>
          <a:prstGeom prst="rect">
            <a:avLst/>
          </a:prstGeom>
          <a:noFill/>
        </p:spPr>
        <p:txBody>
          <a:bodyPr wrap="square" rtlCol="0">
            <a:spAutoFit/>
          </a:bodyPr>
          <a:lstStyle/>
          <a:p>
            <a:r>
              <a:rPr lang="en-US" b="1" dirty="0"/>
              <a:t>LiDAR Data Noise Models and Methodology for Sim-to-Real Domain Generalization and Adaptation in Autonomous Driving Perception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3600451" cy="523220"/>
          </a:xfrm>
          <a:prstGeom prst="rect">
            <a:avLst/>
          </a:prstGeom>
          <a:noFill/>
        </p:spPr>
        <p:txBody>
          <a:bodyPr wrap="square" rtlCol="0">
            <a:spAutoFit/>
          </a:bodyPr>
          <a:lstStyle/>
          <a:p>
            <a:r>
              <a:rPr lang="en-US" sz="2800" dirty="0"/>
              <a:t>Domain Randomization</a:t>
            </a:r>
            <a:endParaRPr lang="en-CH" sz="2800" dirty="0"/>
          </a:p>
        </p:txBody>
      </p:sp>
      <p:pic>
        <p:nvPicPr>
          <p:cNvPr id="7" name="图片 6">
            <a:extLst>
              <a:ext uri="{FF2B5EF4-FFF2-40B4-BE49-F238E27FC236}">
                <a16:creationId xmlns:a16="http://schemas.microsoft.com/office/drawing/2014/main" id="{D88ABE7E-3930-A4A7-367D-6D2C58B42711}"/>
              </a:ext>
            </a:extLst>
          </p:cNvPr>
          <p:cNvPicPr>
            <a:picLocks noChangeAspect="1"/>
          </p:cNvPicPr>
          <p:nvPr/>
        </p:nvPicPr>
        <p:blipFill>
          <a:blip r:embed="rId3"/>
          <a:stretch>
            <a:fillRect/>
          </a:stretch>
        </p:blipFill>
        <p:spPr>
          <a:xfrm>
            <a:off x="676273" y="2382592"/>
            <a:ext cx="7386911" cy="2078859"/>
          </a:xfrm>
          <a:prstGeom prst="rect">
            <a:avLst/>
          </a:prstGeom>
        </p:spPr>
      </p:pic>
      <p:pic>
        <p:nvPicPr>
          <p:cNvPr id="9" name="图片 8">
            <a:extLst>
              <a:ext uri="{FF2B5EF4-FFF2-40B4-BE49-F238E27FC236}">
                <a16:creationId xmlns:a16="http://schemas.microsoft.com/office/drawing/2014/main" id="{64F85FBF-EDEA-9983-D80C-5BAF5F768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981" y="1820482"/>
            <a:ext cx="4459544" cy="5048250"/>
          </a:xfrm>
          <a:prstGeom prst="rect">
            <a:avLst/>
          </a:prstGeom>
        </p:spPr>
      </p:pic>
      <p:pic>
        <p:nvPicPr>
          <p:cNvPr id="8" name="图片 7">
            <a:extLst>
              <a:ext uri="{FF2B5EF4-FFF2-40B4-BE49-F238E27FC236}">
                <a16:creationId xmlns:a16="http://schemas.microsoft.com/office/drawing/2014/main" id="{212ED1B6-C961-CAFF-0A2C-4322954CD3FD}"/>
              </a:ext>
            </a:extLst>
          </p:cNvPr>
          <p:cNvPicPr>
            <a:picLocks noChangeAspect="1"/>
          </p:cNvPicPr>
          <p:nvPr/>
        </p:nvPicPr>
        <p:blipFill>
          <a:blip r:embed="rId5"/>
          <a:stretch>
            <a:fillRect/>
          </a:stretch>
        </p:blipFill>
        <p:spPr>
          <a:xfrm>
            <a:off x="866273" y="4459924"/>
            <a:ext cx="4269543" cy="2408807"/>
          </a:xfrm>
          <a:prstGeom prst="rect">
            <a:avLst/>
          </a:prstGeom>
        </p:spPr>
      </p:pic>
    </p:spTree>
    <p:extLst>
      <p:ext uri="{BB962C8B-B14F-4D97-AF65-F5344CB8AC3E}">
        <p14:creationId xmlns:p14="http://schemas.microsoft.com/office/powerpoint/2010/main" val="242262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369332"/>
          </a:xfrm>
          <a:prstGeom prst="rect">
            <a:avLst/>
          </a:prstGeom>
          <a:noFill/>
        </p:spPr>
        <p:txBody>
          <a:bodyPr wrap="square" rtlCol="0">
            <a:spAutoFit/>
          </a:bodyPr>
          <a:lstStyle/>
          <a:p>
            <a:r>
              <a:rPr lang="en-US" b="1" dirty="0"/>
              <a:t>LiDAR Sensor modeling and Data augmentation with GANs for Autonomous driving</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Realistic Simulation</a:t>
            </a:r>
            <a:endParaRPr lang="en-CH" sz="2800" dirty="0"/>
          </a:p>
        </p:txBody>
      </p:sp>
      <p:pic>
        <p:nvPicPr>
          <p:cNvPr id="6" name="图片 5">
            <a:extLst>
              <a:ext uri="{FF2B5EF4-FFF2-40B4-BE49-F238E27FC236}">
                <a16:creationId xmlns:a16="http://schemas.microsoft.com/office/drawing/2014/main" id="{A0C8ACB7-361D-E5C3-1854-26DEBB2F69CC}"/>
              </a:ext>
            </a:extLst>
          </p:cNvPr>
          <p:cNvPicPr>
            <a:picLocks noChangeAspect="1"/>
          </p:cNvPicPr>
          <p:nvPr/>
        </p:nvPicPr>
        <p:blipFill>
          <a:blip r:embed="rId3"/>
          <a:stretch>
            <a:fillRect/>
          </a:stretch>
        </p:blipFill>
        <p:spPr>
          <a:xfrm>
            <a:off x="145915" y="3429000"/>
            <a:ext cx="11900170" cy="1331873"/>
          </a:xfrm>
          <a:prstGeom prst="rect">
            <a:avLst/>
          </a:prstGeom>
        </p:spPr>
      </p:pic>
      <p:sp>
        <p:nvSpPr>
          <p:cNvPr id="7" name="文本框 6">
            <a:extLst>
              <a:ext uri="{FF2B5EF4-FFF2-40B4-BE49-F238E27FC236}">
                <a16:creationId xmlns:a16="http://schemas.microsoft.com/office/drawing/2014/main" id="{C1889956-45F7-3135-7A02-2E34BB01E94A}"/>
              </a:ext>
            </a:extLst>
          </p:cNvPr>
          <p:cNvSpPr txBox="1"/>
          <p:nvPr/>
        </p:nvSpPr>
        <p:spPr>
          <a:xfrm>
            <a:off x="676273" y="1866649"/>
            <a:ext cx="4391838" cy="369332"/>
          </a:xfrm>
          <a:prstGeom prst="rect">
            <a:avLst/>
          </a:prstGeom>
          <a:noFill/>
        </p:spPr>
        <p:txBody>
          <a:bodyPr wrap="square" rtlCol="0">
            <a:spAutoFit/>
          </a:bodyPr>
          <a:lstStyle/>
          <a:p>
            <a:r>
              <a:rPr lang="en-US" dirty="0"/>
              <a:t>Sensor: LiDAR</a:t>
            </a:r>
            <a:endParaRPr lang="en-CH" dirty="0"/>
          </a:p>
        </p:txBody>
      </p:sp>
    </p:spTree>
    <p:extLst>
      <p:ext uri="{BB962C8B-B14F-4D97-AF65-F5344CB8AC3E}">
        <p14:creationId xmlns:p14="http://schemas.microsoft.com/office/powerpoint/2010/main" val="338819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369332"/>
          </a:xfrm>
          <a:prstGeom prst="rect">
            <a:avLst/>
          </a:prstGeom>
          <a:noFill/>
        </p:spPr>
        <p:txBody>
          <a:bodyPr wrap="square" rtlCol="0">
            <a:spAutoFit/>
          </a:bodyPr>
          <a:lstStyle/>
          <a:p>
            <a:r>
              <a:rPr lang="en-US" b="1" dirty="0"/>
              <a:t>Unsupervised Neural Sensor Models for Synthetic LiDAR Data Augmentation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Data Augmentation</a:t>
            </a:r>
            <a:endParaRPr lang="en-CH" sz="2800" dirty="0"/>
          </a:p>
        </p:txBody>
      </p:sp>
      <p:pic>
        <p:nvPicPr>
          <p:cNvPr id="9" name="图片 8">
            <a:extLst>
              <a:ext uri="{FF2B5EF4-FFF2-40B4-BE49-F238E27FC236}">
                <a16:creationId xmlns:a16="http://schemas.microsoft.com/office/drawing/2014/main" id="{5BF1D026-79D8-FBAD-6489-F7A6533B3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174" y="1931992"/>
            <a:ext cx="6516733" cy="4766680"/>
          </a:xfrm>
          <a:prstGeom prst="rect">
            <a:avLst/>
          </a:prstGeom>
        </p:spPr>
      </p:pic>
      <p:pic>
        <p:nvPicPr>
          <p:cNvPr id="11" name="图片 10">
            <a:extLst>
              <a:ext uri="{FF2B5EF4-FFF2-40B4-BE49-F238E27FC236}">
                <a16:creationId xmlns:a16="http://schemas.microsoft.com/office/drawing/2014/main" id="{CCC7D343-3293-D0BA-D645-AA23EC4300F3}"/>
              </a:ext>
            </a:extLst>
          </p:cNvPr>
          <p:cNvPicPr>
            <a:picLocks noChangeAspect="1"/>
          </p:cNvPicPr>
          <p:nvPr/>
        </p:nvPicPr>
        <p:blipFill>
          <a:blip r:embed="rId4"/>
          <a:stretch>
            <a:fillRect/>
          </a:stretch>
        </p:blipFill>
        <p:spPr>
          <a:xfrm>
            <a:off x="240027" y="2897748"/>
            <a:ext cx="6073143" cy="2169551"/>
          </a:xfrm>
          <a:prstGeom prst="rect">
            <a:avLst/>
          </a:prstGeom>
        </p:spPr>
      </p:pic>
    </p:spTree>
    <p:extLst>
      <p:ext uri="{BB962C8B-B14F-4D97-AF65-F5344CB8AC3E}">
        <p14:creationId xmlns:p14="http://schemas.microsoft.com/office/powerpoint/2010/main" val="2522995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Characterizations of Noise in Kinect Depth Images: A Review</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Kinect Survey</a:t>
            </a:r>
            <a:endParaRPr lang="en-CH" sz="2800" dirty="0"/>
          </a:p>
        </p:txBody>
      </p:sp>
      <p:pic>
        <p:nvPicPr>
          <p:cNvPr id="11" name="图片 10">
            <a:extLst>
              <a:ext uri="{FF2B5EF4-FFF2-40B4-BE49-F238E27FC236}">
                <a16:creationId xmlns:a16="http://schemas.microsoft.com/office/drawing/2014/main" id="{F9401415-45B2-041F-58E7-E4A99949898E}"/>
              </a:ext>
            </a:extLst>
          </p:cNvPr>
          <p:cNvPicPr>
            <a:picLocks noChangeAspect="1"/>
          </p:cNvPicPr>
          <p:nvPr/>
        </p:nvPicPr>
        <p:blipFill>
          <a:blip r:embed="rId3"/>
          <a:stretch>
            <a:fillRect/>
          </a:stretch>
        </p:blipFill>
        <p:spPr>
          <a:xfrm>
            <a:off x="3371850" y="2121834"/>
            <a:ext cx="5120173" cy="3698292"/>
          </a:xfrm>
          <a:prstGeom prst="rect">
            <a:avLst/>
          </a:prstGeom>
        </p:spPr>
      </p:pic>
    </p:spTree>
    <p:extLst>
      <p:ext uri="{BB962C8B-B14F-4D97-AF65-F5344CB8AC3E}">
        <p14:creationId xmlns:p14="http://schemas.microsoft.com/office/powerpoint/2010/main" val="26186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Sim2Real2Sim: Bridging the Gap Between Simulation and Real-World in Flexible Object Manipulation</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Realistic Simulation</a:t>
            </a:r>
            <a:endParaRPr lang="en-CH" sz="2800" dirty="0"/>
          </a:p>
        </p:txBody>
      </p:sp>
      <p:pic>
        <p:nvPicPr>
          <p:cNvPr id="10" name="图片 9">
            <a:extLst>
              <a:ext uri="{FF2B5EF4-FFF2-40B4-BE49-F238E27FC236}">
                <a16:creationId xmlns:a16="http://schemas.microsoft.com/office/drawing/2014/main" id="{487EBDE0-CA5A-5EA2-3FE3-D20251CF9705}"/>
              </a:ext>
            </a:extLst>
          </p:cNvPr>
          <p:cNvPicPr>
            <a:picLocks noChangeAspect="1"/>
          </p:cNvPicPr>
          <p:nvPr/>
        </p:nvPicPr>
        <p:blipFill>
          <a:blip r:embed="rId3"/>
          <a:stretch>
            <a:fillRect/>
          </a:stretch>
        </p:blipFill>
        <p:spPr>
          <a:xfrm>
            <a:off x="676273" y="1866649"/>
            <a:ext cx="6800145" cy="4850647"/>
          </a:xfrm>
          <a:prstGeom prst="rect">
            <a:avLst/>
          </a:prstGeom>
        </p:spPr>
      </p:pic>
      <p:pic>
        <p:nvPicPr>
          <p:cNvPr id="8" name="图片 7">
            <a:extLst>
              <a:ext uri="{FF2B5EF4-FFF2-40B4-BE49-F238E27FC236}">
                <a16:creationId xmlns:a16="http://schemas.microsoft.com/office/drawing/2014/main" id="{223EC0DB-FFC8-80EB-9184-E1FE8366E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337" y="2235981"/>
            <a:ext cx="4545988" cy="3358628"/>
          </a:xfrm>
          <a:prstGeom prst="rect">
            <a:avLst/>
          </a:prstGeom>
        </p:spPr>
      </p:pic>
    </p:spTree>
    <p:extLst>
      <p:ext uri="{BB962C8B-B14F-4D97-AF65-F5344CB8AC3E}">
        <p14:creationId xmlns:p14="http://schemas.microsoft.com/office/powerpoint/2010/main" val="793346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9429751" cy="369332"/>
          </a:xfrm>
          <a:prstGeom prst="rect">
            <a:avLst/>
          </a:prstGeom>
          <a:noFill/>
        </p:spPr>
        <p:txBody>
          <a:bodyPr wrap="square" rtlCol="0">
            <a:spAutoFit/>
          </a:bodyPr>
          <a:lstStyle/>
          <a:p>
            <a:r>
              <a:rPr lang="en-US" b="1" dirty="0"/>
              <a:t>Sim2Real Neural Controllers for Physics-Based Robotic Deployment of Deformable Linear Objects</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3600451" cy="523220"/>
          </a:xfrm>
          <a:prstGeom prst="rect">
            <a:avLst/>
          </a:prstGeom>
          <a:noFill/>
        </p:spPr>
        <p:txBody>
          <a:bodyPr wrap="square" rtlCol="0">
            <a:spAutoFit/>
          </a:bodyPr>
          <a:lstStyle/>
          <a:p>
            <a:r>
              <a:rPr lang="en-US" altLang="zh-CN" sz="2800" dirty="0"/>
              <a:t>Naive</a:t>
            </a:r>
            <a:endParaRPr lang="en-CH" sz="2800" dirty="0"/>
          </a:p>
        </p:txBody>
      </p:sp>
      <p:pic>
        <p:nvPicPr>
          <p:cNvPr id="8" name="图片 7">
            <a:extLst>
              <a:ext uri="{FF2B5EF4-FFF2-40B4-BE49-F238E27FC236}">
                <a16:creationId xmlns:a16="http://schemas.microsoft.com/office/drawing/2014/main" id="{04B53F78-692F-4A44-F9E8-AD48DE849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887" y="2620578"/>
            <a:ext cx="7309969" cy="2506599"/>
          </a:xfrm>
          <a:prstGeom prst="rect">
            <a:avLst/>
          </a:prstGeom>
        </p:spPr>
      </p:pic>
      <p:sp>
        <p:nvSpPr>
          <p:cNvPr id="10" name="文本框 9">
            <a:extLst>
              <a:ext uri="{FF2B5EF4-FFF2-40B4-BE49-F238E27FC236}">
                <a16:creationId xmlns:a16="http://schemas.microsoft.com/office/drawing/2014/main" id="{7702BDEF-C8A2-7CB3-9BC2-8E59A9E645D5}"/>
              </a:ext>
            </a:extLst>
          </p:cNvPr>
          <p:cNvSpPr txBox="1"/>
          <p:nvPr/>
        </p:nvSpPr>
        <p:spPr>
          <a:xfrm>
            <a:off x="19050" y="6524625"/>
            <a:ext cx="5819775" cy="369332"/>
          </a:xfrm>
          <a:prstGeom prst="rect">
            <a:avLst/>
          </a:prstGeom>
          <a:noFill/>
        </p:spPr>
        <p:txBody>
          <a:bodyPr wrap="square" rtlCol="0">
            <a:spAutoFit/>
          </a:bodyPr>
          <a:lstStyle/>
          <a:p>
            <a:r>
              <a:rPr lang="en-US" dirty="0"/>
              <a:t>DLO  : Deformable linear objects</a:t>
            </a:r>
            <a:endParaRPr lang="en-CH" dirty="0"/>
          </a:p>
        </p:txBody>
      </p:sp>
    </p:spTree>
    <p:extLst>
      <p:ext uri="{BB962C8B-B14F-4D97-AF65-F5344CB8AC3E}">
        <p14:creationId xmlns:p14="http://schemas.microsoft.com/office/powerpoint/2010/main" val="844896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Policies Modulating Trajectory Generators</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7" name="图片 6">
            <a:extLst>
              <a:ext uri="{FF2B5EF4-FFF2-40B4-BE49-F238E27FC236}">
                <a16:creationId xmlns:a16="http://schemas.microsoft.com/office/drawing/2014/main" id="{634FE163-D52D-7AB4-ACAD-776984438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018" y="2352675"/>
            <a:ext cx="8339982" cy="4000267"/>
          </a:xfrm>
          <a:prstGeom prst="rect">
            <a:avLst/>
          </a:prstGeom>
        </p:spPr>
      </p:pic>
      <p:sp>
        <p:nvSpPr>
          <p:cNvPr id="11" name="文本框 10">
            <a:extLst>
              <a:ext uri="{FF2B5EF4-FFF2-40B4-BE49-F238E27FC236}">
                <a16:creationId xmlns:a16="http://schemas.microsoft.com/office/drawing/2014/main" id="{45E975BA-C886-C491-7953-D2030C1194ED}"/>
              </a:ext>
            </a:extLst>
          </p:cNvPr>
          <p:cNvSpPr txBox="1"/>
          <p:nvPr/>
        </p:nvSpPr>
        <p:spPr>
          <a:xfrm>
            <a:off x="561973" y="3429000"/>
            <a:ext cx="2847977" cy="646331"/>
          </a:xfrm>
          <a:prstGeom prst="rect">
            <a:avLst/>
          </a:prstGeom>
          <a:noFill/>
        </p:spPr>
        <p:txBody>
          <a:bodyPr wrap="square" rtlCol="0">
            <a:spAutoFit/>
          </a:bodyPr>
          <a:lstStyle/>
          <a:p>
            <a:r>
              <a:rPr lang="en-US" dirty="0"/>
              <a:t>Sample at a certain </a:t>
            </a:r>
            <a:r>
              <a:rPr lang="en-US" dirty="0" err="1"/>
              <a:t>freqeuncy</a:t>
            </a:r>
            <a:endParaRPr lang="en-CH" dirty="0"/>
          </a:p>
        </p:txBody>
      </p:sp>
    </p:spTree>
    <p:extLst>
      <p:ext uri="{BB962C8B-B14F-4D97-AF65-F5344CB8AC3E}">
        <p14:creationId xmlns:p14="http://schemas.microsoft.com/office/powerpoint/2010/main" val="7300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38173" y="1431974"/>
            <a:ext cx="7629527" cy="369332"/>
          </a:xfrm>
          <a:prstGeom prst="rect">
            <a:avLst/>
          </a:prstGeom>
          <a:noFill/>
        </p:spPr>
        <p:txBody>
          <a:bodyPr wrap="square" rtlCol="0">
            <a:spAutoFit/>
          </a:bodyPr>
          <a:lstStyle/>
          <a:p>
            <a:r>
              <a:rPr lang="en-US" b="1" dirty="0"/>
              <a:t>Learning Autonomous Mobility Using Real Demonstration Data)</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Controller Modal</a:t>
            </a:r>
            <a:endParaRPr lang="en-CH" sz="2800" dirty="0"/>
          </a:p>
        </p:txBody>
      </p:sp>
      <p:pic>
        <p:nvPicPr>
          <p:cNvPr id="13" name="图片 12">
            <a:extLst>
              <a:ext uri="{FF2B5EF4-FFF2-40B4-BE49-F238E27FC236}">
                <a16:creationId xmlns:a16="http://schemas.microsoft.com/office/drawing/2014/main" id="{FFE74B7A-1D58-E96C-6404-FD8842093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40" y="3594168"/>
            <a:ext cx="5437867" cy="1783886"/>
          </a:xfrm>
          <a:prstGeom prst="rect">
            <a:avLst/>
          </a:prstGeom>
        </p:spPr>
      </p:pic>
      <p:sp>
        <p:nvSpPr>
          <p:cNvPr id="14" name="文本框 13">
            <a:extLst>
              <a:ext uri="{FF2B5EF4-FFF2-40B4-BE49-F238E27FC236}">
                <a16:creationId xmlns:a16="http://schemas.microsoft.com/office/drawing/2014/main" id="{1A4F8293-EB14-B810-F4DF-CC7A70555BA7}"/>
              </a:ext>
            </a:extLst>
          </p:cNvPr>
          <p:cNvSpPr txBox="1"/>
          <p:nvPr/>
        </p:nvSpPr>
        <p:spPr>
          <a:xfrm>
            <a:off x="990599" y="2152651"/>
            <a:ext cx="41814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Butterworth loss-pass filter with 15Hz to denoise and outlier removal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LSTM interpret time-seq signals</a:t>
            </a:r>
            <a:endParaRPr lang="en-CH" dirty="0"/>
          </a:p>
        </p:txBody>
      </p:sp>
      <p:pic>
        <p:nvPicPr>
          <p:cNvPr id="18" name="图片 17">
            <a:extLst>
              <a:ext uri="{FF2B5EF4-FFF2-40B4-BE49-F238E27FC236}">
                <a16:creationId xmlns:a16="http://schemas.microsoft.com/office/drawing/2014/main" id="{D00768FB-4D5D-0CB7-60D3-0B623681E3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6925" y="2387094"/>
            <a:ext cx="6315075" cy="4064201"/>
          </a:xfrm>
          <a:prstGeom prst="rect">
            <a:avLst/>
          </a:prstGeom>
        </p:spPr>
      </p:pic>
    </p:spTree>
    <p:extLst>
      <p:ext uri="{BB962C8B-B14F-4D97-AF65-F5344CB8AC3E}">
        <p14:creationId xmlns:p14="http://schemas.microsoft.com/office/powerpoint/2010/main" val="302919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Sim-to-Real Strategy for Spatially Aware Robot Navigation in Uneven Outdoor Environment</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6" name="图片 5">
            <a:extLst>
              <a:ext uri="{FF2B5EF4-FFF2-40B4-BE49-F238E27FC236}">
                <a16:creationId xmlns:a16="http://schemas.microsoft.com/office/drawing/2014/main" id="{85D3448D-11AB-41C8-7C4F-5AEECD945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252" y="2079843"/>
            <a:ext cx="7810500" cy="3990975"/>
          </a:xfrm>
          <a:prstGeom prst="rect">
            <a:avLst/>
          </a:prstGeom>
        </p:spPr>
      </p:pic>
      <p:sp>
        <p:nvSpPr>
          <p:cNvPr id="8" name="文本框 7">
            <a:extLst>
              <a:ext uri="{FF2B5EF4-FFF2-40B4-BE49-F238E27FC236}">
                <a16:creationId xmlns:a16="http://schemas.microsoft.com/office/drawing/2014/main" id="{C401FF3F-665C-8590-356C-B91BF5C893D4}"/>
              </a:ext>
            </a:extLst>
          </p:cNvPr>
          <p:cNvSpPr txBox="1"/>
          <p:nvPr/>
        </p:nvSpPr>
        <p:spPr>
          <a:xfrm>
            <a:off x="561973" y="3429000"/>
            <a:ext cx="2628902" cy="369332"/>
          </a:xfrm>
          <a:prstGeom prst="rect">
            <a:avLst/>
          </a:prstGeom>
          <a:noFill/>
        </p:spPr>
        <p:txBody>
          <a:bodyPr wrap="square" rtlCol="0">
            <a:spAutoFit/>
          </a:bodyPr>
          <a:lstStyle/>
          <a:p>
            <a:r>
              <a:rPr lang="en-US" dirty="0"/>
              <a:t>Observation buffer</a:t>
            </a:r>
            <a:endParaRPr lang="en-CH" dirty="0"/>
          </a:p>
        </p:txBody>
      </p:sp>
    </p:spTree>
    <p:extLst>
      <p:ext uri="{BB962C8B-B14F-4D97-AF65-F5344CB8AC3E}">
        <p14:creationId xmlns:p14="http://schemas.microsoft.com/office/powerpoint/2010/main" val="297572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Sim-to-Real Strategy for Spatially Aware Robot Navigation in Uneven Outdoor Environment</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Policy Modal</a:t>
            </a:r>
            <a:endParaRPr lang="en-CH" sz="2800" dirty="0"/>
          </a:p>
        </p:txBody>
      </p:sp>
      <p:pic>
        <p:nvPicPr>
          <p:cNvPr id="6" name="图片 5">
            <a:extLst>
              <a:ext uri="{FF2B5EF4-FFF2-40B4-BE49-F238E27FC236}">
                <a16:creationId xmlns:a16="http://schemas.microsoft.com/office/drawing/2014/main" id="{2A21A94C-DCA3-209F-6D05-D011C9929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2061716"/>
            <a:ext cx="6455408" cy="4281933"/>
          </a:xfrm>
          <a:prstGeom prst="rect">
            <a:avLst/>
          </a:prstGeom>
        </p:spPr>
      </p:pic>
      <p:sp>
        <p:nvSpPr>
          <p:cNvPr id="5" name="文本框 4">
            <a:extLst>
              <a:ext uri="{FF2B5EF4-FFF2-40B4-BE49-F238E27FC236}">
                <a16:creationId xmlns:a16="http://schemas.microsoft.com/office/drawing/2014/main" id="{DC91B225-A9BC-C7D9-82C6-9E043ECA6D21}"/>
              </a:ext>
            </a:extLst>
          </p:cNvPr>
          <p:cNvSpPr txBox="1"/>
          <p:nvPr/>
        </p:nvSpPr>
        <p:spPr>
          <a:xfrm>
            <a:off x="934868" y="2772383"/>
            <a:ext cx="333557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Extract surface vibration using PCA (first two principle components)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DWA: Dynamic Window Approach to penalize velocities that could cause robot flip-overs</a:t>
            </a:r>
            <a:endParaRPr lang="en-CH" dirty="0"/>
          </a:p>
        </p:txBody>
      </p:sp>
    </p:spTree>
    <p:extLst>
      <p:ext uri="{BB962C8B-B14F-4D97-AF65-F5344CB8AC3E}">
        <p14:creationId xmlns:p14="http://schemas.microsoft.com/office/powerpoint/2010/main" val="1563781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18B7CE9-7095-BA23-2717-F1F856FAE5F8}"/>
              </a:ext>
            </a:extLst>
          </p:cNvPr>
          <p:cNvSpPr txBox="1"/>
          <p:nvPr/>
        </p:nvSpPr>
        <p:spPr>
          <a:xfrm>
            <a:off x="2252312" y="644892"/>
            <a:ext cx="2587568" cy="6381106"/>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lang="en-US" sz="2800" dirty="0"/>
              <a:t>RGB camera</a:t>
            </a:r>
          </a:p>
          <a:p>
            <a:pPr marL="457200" indent="-457200">
              <a:lnSpc>
                <a:spcPct val="250000"/>
              </a:lnSpc>
              <a:buFont typeface="Arial" panose="020B0604020202020204" pitchFamily="34" charset="0"/>
              <a:buChar char="•"/>
            </a:pPr>
            <a:r>
              <a:rPr lang="en-US" sz="2800" dirty="0"/>
              <a:t>Depth sensor</a:t>
            </a:r>
          </a:p>
          <a:p>
            <a:pPr marL="457200" indent="-457200">
              <a:lnSpc>
                <a:spcPct val="250000"/>
              </a:lnSpc>
              <a:buFont typeface="Arial" panose="020B0604020202020204" pitchFamily="34" charset="0"/>
              <a:buChar char="•"/>
            </a:pPr>
            <a:r>
              <a:rPr lang="en-US" sz="2800" dirty="0"/>
              <a:t>IMU </a:t>
            </a:r>
          </a:p>
          <a:p>
            <a:pPr marL="457200" indent="-457200">
              <a:lnSpc>
                <a:spcPct val="250000"/>
              </a:lnSpc>
              <a:buFont typeface="Arial" panose="020B0604020202020204" pitchFamily="34" charset="0"/>
              <a:buChar char="•"/>
            </a:pPr>
            <a:r>
              <a:rPr lang="en-US" sz="2800" dirty="0"/>
              <a:t>Force </a:t>
            </a:r>
            <a:r>
              <a:rPr lang="en-US" altLang="zh-CN" sz="2800" dirty="0"/>
              <a:t>sensor </a:t>
            </a:r>
          </a:p>
          <a:p>
            <a:pPr marL="457200" indent="-457200">
              <a:lnSpc>
                <a:spcPct val="250000"/>
              </a:lnSpc>
              <a:buFont typeface="Arial" panose="020B0604020202020204" pitchFamily="34" charset="0"/>
              <a:buChar char="•"/>
            </a:pPr>
            <a:r>
              <a:rPr lang="en-US" sz="2800" dirty="0"/>
              <a:t>Encoders</a:t>
            </a:r>
          </a:p>
          <a:p>
            <a:pPr marL="457200" indent="-457200">
              <a:lnSpc>
                <a:spcPct val="25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278064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IMU</a:t>
            </a:r>
            <a:endParaRPr lang="en-CH" sz="3200" dirty="0"/>
          </a:p>
        </p:txBody>
      </p:sp>
      <p:sp>
        <p:nvSpPr>
          <p:cNvPr id="2" name="文本框 1">
            <a:extLst>
              <a:ext uri="{FF2B5EF4-FFF2-40B4-BE49-F238E27FC236}">
                <a16:creationId xmlns:a16="http://schemas.microsoft.com/office/drawing/2014/main" id="{A12DB89E-625A-EEE1-2843-ABEDD064A51D}"/>
              </a:ext>
            </a:extLst>
          </p:cNvPr>
          <p:cNvSpPr txBox="1"/>
          <p:nvPr/>
        </p:nvSpPr>
        <p:spPr>
          <a:xfrm>
            <a:off x="676273" y="1497317"/>
            <a:ext cx="11354479" cy="369332"/>
          </a:xfrm>
          <a:prstGeom prst="rect">
            <a:avLst/>
          </a:prstGeom>
          <a:noFill/>
        </p:spPr>
        <p:txBody>
          <a:bodyPr wrap="square" rtlCol="0">
            <a:spAutoFit/>
          </a:bodyPr>
          <a:lstStyle/>
          <a:p>
            <a:r>
              <a:rPr lang="en-US" b="1" dirty="0"/>
              <a:t>Zero-Shot Policy Transferability for the Control of a Scale Autonomous Vehicle</a:t>
            </a:r>
            <a:endParaRPr lang="en-CH" b="1" dirty="0"/>
          </a:p>
        </p:txBody>
      </p:sp>
      <p:sp>
        <p:nvSpPr>
          <p:cNvPr id="3" name="文本框 2">
            <a:extLst>
              <a:ext uri="{FF2B5EF4-FFF2-40B4-BE49-F238E27FC236}">
                <a16:creationId xmlns:a16="http://schemas.microsoft.com/office/drawing/2014/main" id="{6A629207-A51D-56E8-C2AB-7FE0C4505CD4}"/>
              </a:ext>
            </a:extLst>
          </p:cNvPr>
          <p:cNvSpPr txBox="1"/>
          <p:nvPr/>
        </p:nvSpPr>
        <p:spPr>
          <a:xfrm>
            <a:off x="561973" y="908754"/>
            <a:ext cx="4772027" cy="523220"/>
          </a:xfrm>
          <a:prstGeom prst="rect">
            <a:avLst/>
          </a:prstGeom>
          <a:noFill/>
        </p:spPr>
        <p:txBody>
          <a:bodyPr wrap="square" rtlCol="0">
            <a:spAutoFit/>
          </a:bodyPr>
          <a:lstStyle/>
          <a:p>
            <a:r>
              <a:rPr lang="en-US" sz="2800" dirty="0"/>
              <a:t>Error Estimation</a:t>
            </a:r>
            <a:endParaRPr lang="en-CH" sz="2800" dirty="0"/>
          </a:p>
        </p:txBody>
      </p:sp>
      <p:sp>
        <p:nvSpPr>
          <p:cNvPr id="8" name="文本框 7">
            <a:extLst>
              <a:ext uri="{FF2B5EF4-FFF2-40B4-BE49-F238E27FC236}">
                <a16:creationId xmlns:a16="http://schemas.microsoft.com/office/drawing/2014/main" id="{C401FF3F-665C-8590-356C-B91BF5C893D4}"/>
              </a:ext>
            </a:extLst>
          </p:cNvPr>
          <p:cNvSpPr txBox="1"/>
          <p:nvPr/>
        </p:nvSpPr>
        <p:spPr>
          <a:xfrm>
            <a:off x="819147" y="2804003"/>
            <a:ext cx="2628902" cy="369332"/>
          </a:xfrm>
          <a:prstGeom prst="rect">
            <a:avLst/>
          </a:prstGeom>
          <a:noFill/>
        </p:spPr>
        <p:txBody>
          <a:bodyPr wrap="square" rtlCol="0">
            <a:spAutoFit/>
          </a:bodyPr>
          <a:lstStyle/>
          <a:p>
            <a:r>
              <a:rPr lang="en-US" dirty="0"/>
              <a:t>IMU for error estimation</a:t>
            </a:r>
            <a:endParaRPr lang="en-CH" dirty="0"/>
          </a:p>
        </p:txBody>
      </p:sp>
      <p:pic>
        <p:nvPicPr>
          <p:cNvPr id="7" name="图片 6">
            <a:extLst>
              <a:ext uri="{FF2B5EF4-FFF2-40B4-BE49-F238E27FC236}">
                <a16:creationId xmlns:a16="http://schemas.microsoft.com/office/drawing/2014/main" id="{FC2E0BF2-16BF-6491-3E53-29BC23B82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02" y="4265308"/>
            <a:ext cx="5104265" cy="2190749"/>
          </a:xfrm>
          <a:prstGeom prst="rect">
            <a:avLst/>
          </a:prstGeom>
        </p:spPr>
      </p:pic>
      <p:pic>
        <p:nvPicPr>
          <p:cNvPr id="10" name="图片 9">
            <a:extLst>
              <a:ext uri="{FF2B5EF4-FFF2-40B4-BE49-F238E27FC236}">
                <a16:creationId xmlns:a16="http://schemas.microsoft.com/office/drawing/2014/main" id="{CB2DE41E-9AE2-CF9C-9915-035E9307C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073" y="2348987"/>
            <a:ext cx="7835702" cy="3045973"/>
          </a:xfrm>
          <a:prstGeom prst="rect">
            <a:avLst/>
          </a:prstGeom>
        </p:spPr>
      </p:pic>
      <p:pic>
        <p:nvPicPr>
          <p:cNvPr id="12" name="图片 11">
            <a:extLst>
              <a:ext uri="{FF2B5EF4-FFF2-40B4-BE49-F238E27FC236}">
                <a16:creationId xmlns:a16="http://schemas.microsoft.com/office/drawing/2014/main" id="{57F3943F-CE98-30EE-3A82-1B8304E6053C}"/>
              </a:ext>
            </a:extLst>
          </p:cNvPr>
          <p:cNvPicPr>
            <a:picLocks noChangeAspect="1"/>
          </p:cNvPicPr>
          <p:nvPr/>
        </p:nvPicPr>
        <p:blipFill>
          <a:blip r:embed="rId5"/>
          <a:stretch>
            <a:fillRect/>
          </a:stretch>
        </p:blipFill>
        <p:spPr>
          <a:xfrm>
            <a:off x="1485900" y="1935591"/>
            <a:ext cx="8688311" cy="710029"/>
          </a:xfrm>
          <a:prstGeom prst="rect">
            <a:avLst/>
          </a:prstGeom>
        </p:spPr>
      </p:pic>
      <p:sp>
        <p:nvSpPr>
          <p:cNvPr id="5" name="文本框 4">
            <a:extLst>
              <a:ext uri="{FF2B5EF4-FFF2-40B4-BE49-F238E27FC236}">
                <a16:creationId xmlns:a16="http://schemas.microsoft.com/office/drawing/2014/main" id="{D3C626D3-38B5-E9BC-2E6F-D7F4697293B2}"/>
              </a:ext>
            </a:extLst>
          </p:cNvPr>
          <p:cNvSpPr txBox="1"/>
          <p:nvPr/>
        </p:nvSpPr>
        <p:spPr>
          <a:xfrm>
            <a:off x="8411252" y="625762"/>
            <a:ext cx="7239000" cy="1169551"/>
          </a:xfrm>
          <a:prstGeom prst="rect">
            <a:avLst/>
          </a:prstGeom>
          <a:noFill/>
        </p:spPr>
        <p:txBody>
          <a:bodyPr wrap="square" rtlCol="0">
            <a:spAutoFit/>
          </a:bodyPr>
          <a:lstStyle/>
          <a:p>
            <a:r>
              <a:rPr lang="en-US" sz="1400" dirty="0"/>
              <a:t>Advantage:</a:t>
            </a:r>
          </a:p>
          <a:p>
            <a:r>
              <a:rPr lang="en-US" sz="1400" dirty="0"/>
              <a:t>- explainable coupled with IMU signal</a:t>
            </a:r>
          </a:p>
          <a:p>
            <a:r>
              <a:rPr lang="en-US" sz="1400" dirty="0"/>
              <a:t>Limitation : </a:t>
            </a:r>
          </a:p>
          <a:p>
            <a:r>
              <a:rPr lang="en-US" sz="1400" dirty="0"/>
              <a:t>- naive control </a:t>
            </a:r>
          </a:p>
          <a:p>
            <a:r>
              <a:rPr lang="en-US" sz="1400" dirty="0"/>
              <a:t>- IMU  signal is assumed to be exact</a:t>
            </a:r>
            <a:endParaRPr lang="en-CH" sz="1400" dirty="0"/>
          </a:p>
        </p:txBody>
      </p:sp>
    </p:spTree>
    <p:extLst>
      <p:ext uri="{BB962C8B-B14F-4D97-AF65-F5344CB8AC3E}">
        <p14:creationId xmlns:p14="http://schemas.microsoft.com/office/powerpoint/2010/main" val="20658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Robotic tactile perception of object properties: A review</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altLang="zh-CN" sz="2800" dirty="0"/>
              <a:t>Review</a:t>
            </a:r>
            <a:endParaRPr lang="en-CH" sz="2800" dirty="0"/>
          </a:p>
        </p:txBody>
      </p:sp>
      <p:sp>
        <p:nvSpPr>
          <p:cNvPr id="5" name="文本框 4">
            <a:extLst>
              <a:ext uri="{FF2B5EF4-FFF2-40B4-BE49-F238E27FC236}">
                <a16:creationId xmlns:a16="http://schemas.microsoft.com/office/drawing/2014/main" id="{99E3FD3C-7339-5E33-8B10-880F89D79457}"/>
              </a:ext>
            </a:extLst>
          </p:cNvPr>
          <p:cNvSpPr txBox="1"/>
          <p:nvPr/>
        </p:nvSpPr>
        <p:spPr>
          <a:xfrm>
            <a:off x="2105025" y="2209800"/>
            <a:ext cx="824865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Single-point contact sensor :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measure contact force : ATI Nano 17 force-torque sensor</a:t>
            </a:r>
          </a:p>
          <a:p>
            <a:pPr marL="742950" lvl="1" indent="-285750">
              <a:buFont typeface="Arial" panose="020B0604020202020204" pitchFamily="34" charset="0"/>
              <a:buChar char="•"/>
            </a:pPr>
            <a:r>
              <a:rPr lang="en-US" dirty="0"/>
              <a:t>measure vibration : </a:t>
            </a:r>
            <a:r>
              <a:rPr lang="en-US" dirty="0" err="1"/>
              <a:t>biomimeticwhiskers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Tactile Array: fiber optics, MEMS barometers, </a:t>
            </a:r>
            <a:r>
              <a:rPr lang="en-US" dirty="0" err="1"/>
              <a:t>RoboTouch</a:t>
            </a:r>
            <a:r>
              <a:rPr lang="en-US" dirty="0"/>
              <a:t>, </a:t>
            </a:r>
            <a:r>
              <a:rPr lang="en-US" dirty="0" err="1"/>
              <a:t>DigiTacts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optical tactile sensor, high resolution : </a:t>
            </a:r>
            <a:r>
              <a:rPr lang="en-US" dirty="0" err="1"/>
              <a:t>GelSight</a:t>
            </a:r>
            <a:r>
              <a:rPr lang="en-US" dirty="0"/>
              <a:t>, </a:t>
            </a:r>
            <a:r>
              <a:rPr lang="en-US" dirty="0" err="1"/>
              <a:t>GelTip</a:t>
            </a:r>
            <a:r>
              <a:rPr lang="en-US" dirty="0"/>
              <a:t>, </a:t>
            </a:r>
            <a:r>
              <a:rPr lang="en-US" dirty="0" err="1"/>
              <a:t>TacTip</a:t>
            </a:r>
            <a:r>
              <a:rPr lang="en-US" dirty="0"/>
              <a:t>, DIGIT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CH" dirty="0"/>
          </a:p>
        </p:txBody>
      </p:sp>
    </p:spTree>
    <p:extLst>
      <p:ext uri="{BB962C8B-B14F-4D97-AF65-F5344CB8AC3E}">
        <p14:creationId xmlns:p14="http://schemas.microsoft.com/office/powerpoint/2010/main" val="3263551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Touch driven controller and tactile features for physical interactions</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Jacobian </a:t>
            </a:r>
            <a:r>
              <a:rPr lang="en-US" altLang="zh-CN" sz="2800" dirty="0"/>
              <a:t>feed forward</a:t>
            </a:r>
            <a:endParaRPr lang="en-CH" sz="2800" dirty="0"/>
          </a:p>
        </p:txBody>
      </p:sp>
      <p:pic>
        <p:nvPicPr>
          <p:cNvPr id="6" name="图片 5">
            <a:extLst>
              <a:ext uri="{FF2B5EF4-FFF2-40B4-BE49-F238E27FC236}">
                <a16:creationId xmlns:a16="http://schemas.microsoft.com/office/drawing/2014/main" id="{27A4D5AD-5D55-8142-7F5D-338C51ACD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792" y="2324526"/>
            <a:ext cx="3937483" cy="4174898"/>
          </a:xfrm>
          <a:prstGeom prst="rect">
            <a:avLst/>
          </a:prstGeom>
        </p:spPr>
      </p:pic>
      <p:pic>
        <p:nvPicPr>
          <p:cNvPr id="8" name="图片 7">
            <a:extLst>
              <a:ext uri="{FF2B5EF4-FFF2-40B4-BE49-F238E27FC236}">
                <a16:creationId xmlns:a16="http://schemas.microsoft.com/office/drawing/2014/main" id="{3CCB33A0-DE25-39BF-FB3C-9612BC3B5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6" y="4246041"/>
            <a:ext cx="7447025" cy="1621307"/>
          </a:xfrm>
          <a:prstGeom prst="rect">
            <a:avLst/>
          </a:prstGeom>
        </p:spPr>
      </p:pic>
      <p:pic>
        <p:nvPicPr>
          <p:cNvPr id="10" name="图片 9">
            <a:extLst>
              <a:ext uri="{FF2B5EF4-FFF2-40B4-BE49-F238E27FC236}">
                <a16:creationId xmlns:a16="http://schemas.microsoft.com/office/drawing/2014/main" id="{46F2F977-C119-92BF-3B08-D5ACC2D85D32}"/>
              </a:ext>
            </a:extLst>
          </p:cNvPr>
          <p:cNvPicPr>
            <a:picLocks noChangeAspect="1"/>
          </p:cNvPicPr>
          <p:nvPr/>
        </p:nvPicPr>
        <p:blipFill>
          <a:blip r:embed="rId5"/>
          <a:stretch>
            <a:fillRect/>
          </a:stretch>
        </p:blipFill>
        <p:spPr>
          <a:xfrm>
            <a:off x="847270" y="2797670"/>
            <a:ext cx="5915480" cy="631330"/>
          </a:xfrm>
          <a:prstGeom prst="rect">
            <a:avLst/>
          </a:prstGeom>
        </p:spPr>
      </p:pic>
    </p:spTree>
    <p:extLst>
      <p:ext uri="{BB962C8B-B14F-4D97-AF65-F5344CB8AC3E}">
        <p14:creationId xmlns:p14="http://schemas.microsoft.com/office/powerpoint/2010/main" val="2861380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Sim-to-Real for Robotic Tactile Sensing via Physics-Based Simulation and Learned Latent Projections</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FEM Simulation</a:t>
            </a:r>
            <a:endParaRPr lang="en-CH" sz="2800" dirty="0"/>
          </a:p>
        </p:txBody>
      </p:sp>
      <p:pic>
        <p:nvPicPr>
          <p:cNvPr id="6" name="图片 5">
            <a:extLst>
              <a:ext uri="{FF2B5EF4-FFF2-40B4-BE49-F238E27FC236}">
                <a16:creationId xmlns:a16="http://schemas.microsoft.com/office/drawing/2014/main" id="{9AC51893-A38F-7783-97A6-491AC7B59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3429000"/>
            <a:ext cx="7788087" cy="3238500"/>
          </a:xfrm>
          <a:prstGeom prst="rect">
            <a:avLst/>
          </a:prstGeom>
        </p:spPr>
      </p:pic>
      <p:pic>
        <p:nvPicPr>
          <p:cNvPr id="8" name="图片 7">
            <a:extLst>
              <a:ext uri="{FF2B5EF4-FFF2-40B4-BE49-F238E27FC236}">
                <a16:creationId xmlns:a16="http://schemas.microsoft.com/office/drawing/2014/main" id="{688656CD-D7E3-3323-536E-4547FB45F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1217" y="1997026"/>
            <a:ext cx="4770783" cy="3429000"/>
          </a:xfrm>
          <a:prstGeom prst="rect">
            <a:avLst/>
          </a:prstGeom>
        </p:spPr>
      </p:pic>
      <p:pic>
        <p:nvPicPr>
          <p:cNvPr id="11" name="图片 10">
            <a:extLst>
              <a:ext uri="{FF2B5EF4-FFF2-40B4-BE49-F238E27FC236}">
                <a16:creationId xmlns:a16="http://schemas.microsoft.com/office/drawing/2014/main" id="{6A0DB748-A7A4-953D-E99E-C0C661044E8B}"/>
              </a:ext>
            </a:extLst>
          </p:cNvPr>
          <p:cNvPicPr>
            <a:picLocks noChangeAspect="1"/>
          </p:cNvPicPr>
          <p:nvPr/>
        </p:nvPicPr>
        <p:blipFill>
          <a:blip r:embed="rId5"/>
          <a:stretch>
            <a:fillRect/>
          </a:stretch>
        </p:blipFill>
        <p:spPr>
          <a:xfrm>
            <a:off x="813631" y="1955194"/>
            <a:ext cx="5187118" cy="1268266"/>
          </a:xfrm>
          <a:prstGeom prst="rect">
            <a:avLst/>
          </a:prstGeom>
        </p:spPr>
      </p:pic>
    </p:spTree>
    <p:extLst>
      <p:ext uri="{BB962C8B-B14F-4D97-AF65-F5344CB8AC3E}">
        <p14:creationId xmlns:p14="http://schemas.microsoft.com/office/powerpoint/2010/main" val="1219801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Generation of </a:t>
            </a:r>
            <a:r>
              <a:rPr lang="en-US" b="1" dirty="0" err="1"/>
              <a:t>GelSight</a:t>
            </a:r>
            <a:r>
              <a:rPr lang="en-US" b="1" dirty="0"/>
              <a:t> Tactile Images for Sim2Real Learning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13" name="图片 12">
            <a:extLst>
              <a:ext uri="{FF2B5EF4-FFF2-40B4-BE49-F238E27FC236}">
                <a16:creationId xmlns:a16="http://schemas.microsoft.com/office/drawing/2014/main" id="{21CFC080-DC49-EB99-7084-28791E66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5" y="1822687"/>
            <a:ext cx="6347867" cy="4802932"/>
          </a:xfrm>
          <a:prstGeom prst="rect">
            <a:avLst/>
          </a:prstGeom>
        </p:spPr>
      </p:pic>
      <p:sp>
        <p:nvSpPr>
          <p:cNvPr id="6" name="文本框 5">
            <a:extLst>
              <a:ext uri="{FF2B5EF4-FFF2-40B4-BE49-F238E27FC236}">
                <a16:creationId xmlns:a16="http://schemas.microsoft.com/office/drawing/2014/main" id="{66BAD44A-A412-F735-8D17-5D7381CC7EB5}"/>
              </a:ext>
            </a:extLst>
          </p:cNvPr>
          <p:cNvSpPr txBox="1"/>
          <p:nvPr/>
        </p:nvSpPr>
        <p:spPr>
          <a:xfrm>
            <a:off x="758757" y="2227634"/>
            <a:ext cx="386188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Sensor : </a:t>
            </a:r>
            <a:r>
              <a:rPr lang="en-US" dirty="0" err="1"/>
              <a:t>GelSight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Simulator : Gazebo</a:t>
            </a:r>
            <a:endParaRPr lang="en-CH" dirty="0"/>
          </a:p>
        </p:txBody>
      </p:sp>
      <p:pic>
        <p:nvPicPr>
          <p:cNvPr id="8" name="图片 7">
            <a:extLst>
              <a:ext uri="{FF2B5EF4-FFF2-40B4-BE49-F238E27FC236}">
                <a16:creationId xmlns:a16="http://schemas.microsoft.com/office/drawing/2014/main" id="{EC782E05-0DC5-897C-3465-6E573AEB1179}"/>
              </a:ext>
            </a:extLst>
          </p:cNvPr>
          <p:cNvPicPr>
            <a:picLocks noChangeAspect="1"/>
          </p:cNvPicPr>
          <p:nvPr/>
        </p:nvPicPr>
        <p:blipFill>
          <a:blip r:embed="rId4"/>
          <a:stretch>
            <a:fillRect/>
          </a:stretch>
        </p:blipFill>
        <p:spPr>
          <a:xfrm>
            <a:off x="1014096" y="3870313"/>
            <a:ext cx="4525006" cy="1333686"/>
          </a:xfrm>
          <a:prstGeom prst="rect">
            <a:avLst/>
          </a:prstGeom>
        </p:spPr>
      </p:pic>
    </p:spTree>
    <p:extLst>
      <p:ext uri="{BB962C8B-B14F-4D97-AF65-F5344CB8AC3E}">
        <p14:creationId xmlns:p14="http://schemas.microsoft.com/office/powerpoint/2010/main" val="2627312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Learning the sense of touch in simulation: a sim-to-real strategy for </a:t>
            </a:r>
            <a:r>
              <a:rPr lang="en-US" b="1" dirty="0" err="1"/>
              <a:t>visionbased</a:t>
            </a:r>
            <a:r>
              <a:rPr lang="en-US" b="1" dirty="0"/>
              <a:t> tactile sensing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FEM Simulation</a:t>
            </a:r>
            <a:endParaRPr lang="en-CH" sz="2800" dirty="0"/>
          </a:p>
        </p:txBody>
      </p:sp>
      <p:pic>
        <p:nvPicPr>
          <p:cNvPr id="6" name="图片 5">
            <a:extLst>
              <a:ext uri="{FF2B5EF4-FFF2-40B4-BE49-F238E27FC236}">
                <a16:creationId xmlns:a16="http://schemas.microsoft.com/office/drawing/2014/main" id="{D7B36E5C-CFC2-166B-E5DA-0B871AEDC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099" y="1801306"/>
            <a:ext cx="3416455" cy="4906292"/>
          </a:xfrm>
          <a:prstGeom prst="rect">
            <a:avLst/>
          </a:prstGeom>
        </p:spPr>
      </p:pic>
      <p:sp>
        <p:nvSpPr>
          <p:cNvPr id="7" name="文本框 6">
            <a:extLst>
              <a:ext uri="{FF2B5EF4-FFF2-40B4-BE49-F238E27FC236}">
                <a16:creationId xmlns:a16="http://schemas.microsoft.com/office/drawing/2014/main" id="{7EDF3BBB-87DE-25CF-7941-D02B9EBE17DD}"/>
              </a:ext>
            </a:extLst>
          </p:cNvPr>
          <p:cNvSpPr txBox="1"/>
          <p:nvPr/>
        </p:nvSpPr>
        <p:spPr>
          <a:xfrm>
            <a:off x="476247" y="3072484"/>
            <a:ext cx="6334125" cy="923330"/>
          </a:xfrm>
          <a:prstGeom prst="rect">
            <a:avLst/>
          </a:prstGeom>
          <a:noFill/>
        </p:spPr>
        <p:txBody>
          <a:bodyPr wrap="square" rtlCol="0">
            <a:spAutoFit/>
          </a:bodyPr>
          <a:lstStyle/>
          <a:p>
            <a:r>
              <a:rPr lang="en-US" dirty="0"/>
              <a:t>figure a is corresponding to paper "Ground Truth Force Distribution for Learning-Based Tactile Sensing: A Finite Element Approach”</a:t>
            </a:r>
            <a:endParaRPr lang="en-CH" dirty="0"/>
          </a:p>
        </p:txBody>
      </p:sp>
      <p:sp>
        <p:nvSpPr>
          <p:cNvPr id="8" name="文本框 7">
            <a:extLst>
              <a:ext uri="{FF2B5EF4-FFF2-40B4-BE49-F238E27FC236}">
                <a16:creationId xmlns:a16="http://schemas.microsoft.com/office/drawing/2014/main" id="{0DCD8FAF-AEDC-7DCC-C0EC-F2226481F1CE}"/>
              </a:ext>
            </a:extLst>
          </p:cNvPr>
          <p:cNvSpPr txBox="1"/>
          <p:nvPr/>
        </p:nvSpPr>
        <p:spPr>
          <a:xfrm>
            <a:off x="476247" y="4285662"/>
            <a:ext cx="7181852" cy="369332"/>
          </a:xfrm>
          <a:prstGeom prst="rect">
            <a:avLst/>
          </a:prstGeom>
          <a:noFill/>
        </p:spPr>
        <p:txBody>
          <a:bodyPr wrap="square" rtlCol="0">
            <a:spAutoFit/>
          </a:bodyPr>
          <a:lstStyle/>
          <a:p>
            <a:r>
              <a:rPr lang="en-US" dirty="0"/>
              <a:t>DIS: Dense Inverse Search (Fast Optical Flow using Dense Inverse Search)</a:t>
            </a:r>
            <a:endParaRPr lang="en-CH" dirty="0"/>
          </a:p>
        </p:txBody>
      </p:sp>
    </p:spTree>
    <p:extLst>
      <p:ext uri="{BB962C8B-B14F-4D97-AF65-F5344CB8AC3E}">
        <p14:creationId xmlns:p14="http://schemas.microsoft.com/office/powerpoint/2010/main" val="4011126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Skill generalization of tubular object manipulation with tactile sensing and Sim2Real learning</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9" name="图片 8">
            <a:extLst>
              <a:ext uri="{FF2B5EF4-FFF2-40B4-BE49-F238E27FC236}">
                <a16:creationId xmlns:a16="http://schemas.microsoft.com/office/drawing/2014/main" id="{B8F965F1-5FC7-F129-5E5D-C1FF51286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0" y="1756296"/>
            <a:ext cx="5400675" cy="4915882"/>
          </a:xfrm>
          <a:prstGeom prst="rect">
            <a:avLst/>
          </a:prstGeom>
        </p:spPr>
      </p:pic>
      <p:pic>
        <p:nvPicPr>
          <p:cNvPr id="7" name="图片 6">
            <a:extLst>
              <a:ext uri="{FF2B5EF4-FFF2-40B4-BE49-F238E27FC236}">
                <a16:creationId xmlns:a16="http://schemas.microsoft.com/office/drawing/2014/main" id="{C0451240-20BE-A2FC-0A1A-D9E327FE9CEC}"/>
              </a:ext>
            </a:extLst>
          </p:cNvPr>
          <p:cNvPicPr>
            <a:picLocks noChangeAspect="1"/>
          </p:cNvPicPr>
          <p:nvPr/>
        </p:nvPicPr>
        <p:blipFill>
          <a:blip r:embed="rId4"/>
          <a:stretch>
            <a:fillRect/>
          </a:stretch>
        </p:blipFill>
        <p:spPr>
          <a:xfrm>
            <a:off x="7376" y="3063733"/>
            <a:ext cx="6564874" cy="1005309"/>
          </a:xfrm>
          <a:prstGeom prst="rect">
            <a:avLst/>
          </a:prstGeom>
        </p:spPr>
      </p:pic>
      <p:sp>
        <p:nvSpPr>
          <p:cNvPr id="8" name="文本框 7">
            <a:extLst>
              <a:ext uri="{FF2B5EF4-FFF2-40B4-BE49-F238E27FC236}">
                <a16:creationId xmlns:a16="http://schemas.microsoft.com/office/drawing/2014/main" id="{1561EF9B-7059-3C5C-74CC-4C9EB5ED874D}"/>
              </a:ext>
            </a:extLst>
          </p:cNvPr>
          <p:cNvSpPr txBox="1"/>
          <p:nvPr/>
        </p:nvSpPr>
        <p:spPr>
          <a:xfrm>
            <a:off x="613347" y="2499181"/>
            <a:ext cx="2334639" cy="369332"/>
          </a:xfrm>
          <a:prstGeom prst="rect">
            <a:avLst/>
          </a:prstGeom>
          <a:noFill/>
        </p:spPr>
        <p:txBody>
          <a:bodyPr wrap="square" rtlCol="0">
            <a:spAutoFit/>
          </a:bodyPr>
          <a:lstStyle/>
          <a:p>
            <a:r>
              <a:rPr lang="en-US" dirty="0"/>
              <a:t>Sensor : DIGIT</a:t>
            </a:r>
          </a:p>
        </p:txBody>
      </p:sp>
      <p:sp>
        <p:nvSpPr>
          <p:cNvPr id="10" name="文本框 9">
            <a:extLst>
              <a:ext uri="{FF2B5EF4-FFF2-40B4-BE49-F238E27FC236}">
                <a16:creationId xmlns:a16="http://schemas.microsoft.com/office/drawing/2014/main" id="{F20137E9-B0EC-0E90-9AA4-5F4230E72ACF}"/>
              </a:ext>
            </a:extLst>
          </p:cNvPr>
          <p:cNvSpPr txBox="1"/>
          <p:nvPr/>
        </p:nvSpPr>
        <p:spPr>
          <a:xfrm>
            <a:off x="150786" y="5892862"/>
            <a:ext cx="2663252" cy="779316"/>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200" dirty="0">
                <a:solidFill>
                  <a:schemeClr val="bg1">
                    <a:lumMod val="50000"/>
                  </a:schemeClr>
                </a:solidFill>
              </a:rPr>
              <a:t>SAC : Soft Actor-Critic</a:t>
            </a:r>
          </a:p>
          <a:p>
            <a:pPr marL="171450" indent="-171450">
              <a:lnSpc>
                <a:spcPct val="200000"/>
              </a:lnSpc>
              <a:buFont typeface="Arial" panose="020B0604020202020204" pitchFamily="34" charset="0"/>
              <a:buChar char="•"/>
            </a:pPr>
            <a:r>
              <a:rPr lang="en-US" sz="1200" dirty="0">
                <a:solidFill>
                  <a:schemeClr val="bg1">
                    <a:lumMod val="50000"/>
                  </a:schemeClr>
                </a:solidFill>
              </a:rPr>
              <a:t>TCP : Tool Center Point</a:t>
            </a:r>
            <a:endParaRPr lang="en-CH" sz="1200" dirty="0">
              <a:solidFill>
                <a:schemeClr val="bg1">
                  <a:lumMod val="50000"/>
                </a:schemeClr>
              </a:solidFill>
            </a:endParaRPr>
          </a:p>
        </p:txBody>
      </p:sp>
    </p:spTree>
    <p:extLst>
      <p:ext uri="{BB962C8B-B14F-4D97-AF65-F5344CB8AC3E}">
        <p14:creationId xmlns:p14="http://schemas.microsoft.com/office/powerpoint/2010/main" val="617267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Encoders</a:t>
            </a:r>
          </a:p>
        </p:txBody>
      </p:sp>
      <p:sp>
        <p:nvSpPr>
          <p:cNvPr id="2" name="文本框 1">
            <a:extLst>
              <a:ext uri="{FF2B5EF4-FFF2-40B4-BE49-F238E27FC236}">
                <a16:creationId xmlns:a16="http://schemas.microsoft.com/office/drawing/2014/main" id="{AAC3026A-DB17-5B35-623C-5E86416AF76E}"/>
              </a:ext>
            </a:extLst>
          </p:cNvPr>
          <p:cNvSpPr txBox="1"/>
          <p:nvPr/>
        </p:nvSpPr>
        <p:spPr>
          <a:xfrm>
            <a:off x="638173" y="1431974"/>
            <a:ext cx="10725152" cy="369332"/>
          </a:xfrm>
          <a:prstGeom prst="rect">
            <a:avLst/>
          </a:prstGeom>
          <a:noFill/>
        </p:spPr>
        <p:txBody>
          <a:bodyPr wrap="square" rtlCol="0">
            <a:spAutoFit/>
          </a:bodyPr>
          <a:lstStyle/>
          <a:p>
            <a:r>
              <a:rPr lang="en-US" b="1" dirty="0" err="1"/>
              <a:t>NeuronsGym</a:t>
            </a:r>
            <a:r>
              <a:rPr lang="en-US" b="1" dirty="0"/>
              <a:t>: A Hybrid Framework and Benchmark for Robot Tasks with Sim2Real Policy Learning</a:t>
            </a:r>
            <a:endParaRPr lang="en-CH" b="1" dirty="0"/>
          </a:p>
        </p:txBody>
      </p:sp>
      <p:sp>
        <p:nvSpPr>
          <p:cNvPr id="3" name="文本框 2">
            <a:extLst>
              <a:ext uri="{FF2B5EF4-FFF2-40B4-BE49-F238E27FC236}">
                <a16:creationId xmlns:a16="http://schemas.microsoft.com/office/drawing/2014/main" id="{858AB555-4EB2-D8B0-3162-01750FE9702F}"/>
              </a:ext>
            </a:extLst>
          </p:cNvPr>
          <p:cNvSpPr txBox="1"/>
          <p:nvPr/>
        </p:nvSpPr>
        <p:spPr>
          <a:xfrm>
            <a:off x="561973" y="908754"/>
            <a:ext cx="4772027" cy="523220"/>
          </a:xfrm>
          <a:prstGeom prst="rect">
            <a:avLst/>
          </a:prstGeom>
          <a:noFill/>
        </p:spPr>
        <p:txBody>
          <a:bodyPr wrap="square" rtlCol="0">
            <a:spAutoFit/>
          </a:bodyPr>
          <a:lstStyle/>
          <a:p>
            <a:r>
              <a:rPr lang="en-US" sz="2800" dirty="0"/>
              <a:t>Uncertainty Estimation</a:t>
            </a:r>
            <a:endParaRPr lang="en-CH" sz="2800" dirty="0"/>
          </a:p>
        </p:txBody>
      </p:sp>
      <p:pic>
        <p:nvPicPr>
          <p:cNvPr id="7" name="图片 6">
            <a:extLst>
              <a:ext uri="{FF2B5EF4-FFF2-40B4-BE49-F238E27FC236}">
                <a16:creationId xmlns:a16="http://schemas.microsoft.com/office/drawing/2014/main" id="{AA3075CD-7C40-3576-0826-EBA3F8443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473" y="2449730"/>
            <a:ext cx="8915401" cy="4264498"/>
          </a:xfrm>
          <a:prstGeom prst="rect">
            <a:avLst/>
          </a:prstGeom>
        </p:spPr>
      </p:pic>
      <p:pic>
        <p:nvPicPr>
          <p:cNvPr id="10" name="图片 9">
            <a:extLst>
              <a:ext uri="{FF2B5EF4-FFF2-40B4-BE49-F238E27FC236}">
                <a16:creationId xmlns:a16="http://schemas.microsoft.com/office/drawing/2014/main" id="{308A7154-F172-7C02-462E-495ECBDA4C9C}"/>
              </a:ext>
            </a:extLst>
          </p:cNvPr>
          <p:cNvPicPr>
            <a:picLocks noChangeAspect="1"/>
          </p:cNvPicPr>
          <p:nvPr/>
        </p:nvPicPr>
        <p:blipFill>
          <a:blip r:embed="rId4"/>
          <a:stretch>
            <a:fillRect/>
          </a:stretch>
        </p:blipFill>
        <p:spPr>
          <a:xfrm>
            <a:off x="238126" y="1976707"/>
            <a:ext cx="4649034" cy="615422"/>
          </a:xfrm>
          <a:prstGeom prst="rect">
            <a:avLst/>
          </a:prstGeom>
        </p:spPr>
      </p:pic>
      <p:sp>
        <p:nvSpPr>
          <p:cNvPr id="5" name="文本框 4">
            <a:extLst>
              <a:ext uri="{FF2B5EF4-FFF2-40B4-BE49-F238E27FC236}">
                <a16:creationId xmlns:a16="http://schemas.microsoft.com/office/drawing/2014/main" id="{542D416F-B2CF-868A-D419-BE2B0B2CAA2C}"/>
              </a:ext>
            </a:extLst>
          </p:cNvPr>
          <p:cNvSpPr txBox="1"/>
          <p:nvPr/>
        </p:nvSpPr>
        <p:spPr>
          <a:xfrm>
            <a:off x="723900" y="3105150"/>
            <a:ext cx="1628775" cy="646331"/>
          </a:xfrm>
          <a:prstGeom prst="rect">
            <a:avLst/>
          </a:prstGeom>
          <a:noFill/>
        </p:spPr>
        <p:txBody>
          <a:bodyPr wrap="square" rtlCol="0">
            <a:spAutoFit/>
          </a:bodyPr>
          <a:lstStyle/>
          <a:p>
            <a:r>
              <a:rPr lang="en-US" dirty="0"/>
              <a:t>A simulator framework</a:t>
            </a:r>
            <a:endParaRPr lang="en-CH" dirty="0"/>
          </a:p>
        </p:txBody>
      </p:sp>
    </p:spTree>
    <p:extLst>
      <p:ext uri="{BB962C8B-B14F-4D97-AF65-F5344CB8AC3E}">
        <p14:creationId xmlns:p14="http://schemas.microsoft.com/office/powerpoint/2010/main" val="160391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Encoders</a:t>
            </a:r>
          </a:p>
        </p:txBody>
      </p:sp>
      <p:sp>
        <p:nvSpPr>
          <p:cNvPr id="2" name="文本框 1">
            <a:extLst>
              <a:ext uri="{FF2B5EF4-FFF2-40B4-BE49-F238E27FC236}">
                <a16:creationId xmlns:a16="http://schemas.microsoft.com/office/drawing/2014/main" id="{AAC3026A-DB17-5B35-623C-5E86416AF76E}"/>
              </a:ext>
            </a:extLst>
          </p:cNvPr>
          <p:cNvSpPr txBox="1"/>
          <p:nvPr/>
        </p:nvSpPr>
        <p:spPr>
          <a:xfrm>
            <a:off x="638173" y="1431974"/>
            <a:ext cx="10725152" cy="369332"/>
          </a:xfrm>
          <a:prstGeom prst="rect">
            <a:avLst/>
          </a:prstGeom>
          <a:noFill/>
        </p:spPr>
        <p:txBody>
          <a:bodyPr wrap="square" rtlCol="0">
            <a:spAutoFit/>
          </a:bodyPr>
          <a:lstStyle/>
          <a:p>
            <a:r>
              <a:rPr lang="en-US" b="1" dirty="0"/>
              <a:t>LiDAR SLAM with a Wheel Encoder in a Featureless Tunnel Environment</a:t>
            </a:r>
            <a:endParaRPr lang="en-CH" b="1" dirty="0"/>
          </a:p>
        </p:txBody>
      </p:sp>
      <p:sp>
        <p:nvSpPr>
          <p:cNvPr id="3" name="文本框 2">
            <a:extLst>
              <a:ext uri="{FF2B5EF4-FFF2-40B4-BE49-F238E27FC236}">
                <a16:creationId xmlns:a16="http://schemas.microsoft.com/office/drawing/2014/main" id="{858AB555-4EB2-D8B0-3162-01750FE9702F}"/>
              </a:ext>
            </a:extLst>
          </p:cNvPr>
          <p:cNvSpPr txBox="1"/>
          <p:nvPr/>
        </p:nvSpPr>
        <p:spPr>
          <a:xfrm>
            <a:off x="561973" y="908754"/>
            <a:ext cx="4772027" cy="523220"/>
          </a:xfrm>
          <a:prstGeom prst="rect">
            <a:avLst/>
          </a:prstGeom>
          <a:noFill/>
        </p:spPr>
        <p:txBody>
          <a:bodyPr wrap="square" rtlCol="0">
            <a:spAutoFit/>
          </a:bodyPr>
          <a:lstStyle/>
          <a:p>
            <a:r>
              <a:rPr lang="en-US" sz="2800" dirty="0"/>
              <a:t>Sensor Fusion</a:t>
            </a:r>
            <a:endParaRPr lang="en-CH" sz="2800" dirty="0"/>
          </a:p>
        </p:txBody>
      </p:sp>
      <p:pic>
        <p:nvPicPr>
          <p:cNvPr id="6" name="图片 5">
            <a:extLst>
              <a:ext uri="{FF2B5EF4-FFF2-40B4-BE49-F238E27FC236}">
                <a16:creationId xmlns:a16="http://schemas.microsoft.com/office/drawing/2014/main" id="{731A7264-6DA3-F9E4-0A33-0EF09798E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3350" y="2007353"/>
            <a:ext cx="8248650" cy="4609627"/>
          </a:xfrm>
          <a:prstGeom prst="rect">
            <a:avLst/>
          </a:prstGeom>
        </p:spPr>
      </p:pic>
      <p:sp>
        <p:nvSpPr>
          <p:cNvPr id="8" name="文本框 7">
            <a:extLst>
              <a:ext uri="{FF2B5EF4-FFF2-40B4-BE49-F238E27FC236}">
                <a16:creationId xmlns:a16="http://schemas.microsoft.com/office/drawing/2014/main" id="{788AFBE4-9BAC-8C59-0C0C-17DE2D89A409}"/>
              </a:ext>
            </a:extLst>
          </p:cNvPr>
          <p:cNvSpPr txBox="1"/>
          <p:nvPr/>
        </p:nvSpPr>
        <p:spPr>
          <a:xfrm>
            <a:off x="371475" y="2562225"/>
            <a:ext cx="3152775" cy="369332"/>
          </a:xfrm>
          <a:prstGeom prst="rect">
            <a:avLst/>
          </a:prstGeom>
          <a:noFill/>
        </p:spPr>
        <p:txBody>
          <a:bodyPr wrap="square" rtlCol="0">
            <a:spAutoFit/>
          </a:bodyPr>
          <a:lstStyle/>
          <a:p>
            <a:r>
              <a:rPr lang="en-US" dirty="0"/>
              <a:t>EKF synchronize frequency</a:t>
            </a:r>
            <a:endParaRPr lang="en-CH" dirty="0"/>
          </a:p>
        </p:txBody>
      </p:sp>
      <p:sp>
        <p:nvSpPr>
          <p:cNvPr id="5" name="文本框 4">
            <a:extLst>
              <a:ext uri="{FF2B5EF4-FFF2-40B4-BE49-F238E27FC236}">
                <a16:creationId xmlns:a16="http://schemas.microsoft.com/office/drawing/2014/main" id="{F439008A-F0DA-4645-6807-0313A6C423C5}"/>
              </a:ext>
            </a:extLst>
          </p:cNvPr>
          <p:cNvSpPr txBox="1"/>
          <p:nvPr/>
        </p:nvSpPr>
        <p:spPr>
          <a:xfrm>
            <a:off x="371475" y="4615806"/>
            <a:ext cx="3390900" cy="1384995"/>
          </a:xfrm>
          <a:prstGeom prst="rect">
            <a:avLst/>
          </a:prstGeom>
          <a:noFill/>
        </p:spPr>
        <p:txBody>
          <a:bodyPr wrap="square" rtlCol="0">
            <a:spAutoFit/>
          </a:bodyPr>
          <a:lstStyle/>
          <a:p>
            <a:r>
              <a:rPr lang="en-US" sz="1400" dirty="0"/>
              <a:t>Advantage :</a:t>
            </a:r>
          </a:p>
          <a:p>
            <a:r>
              <a:rPr lang="en-US" sz="1400" dirty="0"/>
              <a:t>- combine IMU, Encoders, LiDAR using extended Kalman Filter</a:t>
            </a:r>
          </a:p>
          <a:p>
            <a:r>
              <a:rPr lang="en-US" sz="1400" dirty="0"/>
              <a:t>Limitation : </a:t>
            </a:r>
          </a:p>
          <a:p>
            <a:r>
              <a:rPr lang="en-US" sz="1400" dirty="0"/>
              <a:t>- the algorithm is only validated in flat and inclined </a:t>
            </a:r>
            <a:r>
              <a:rPr lang="en-US" sz="1400" dirty="0" err="1"/>
              <a:t>terrian</a:t>
            </a:r>
            <a:endParaRPr lang="en-CH" sz="1400" dirty="0"/>
          </a:p>
        </p:txBody>
      </p:sp>
    </p:spTree>
    <p:extLst>
      <p:ext uri="{BB962C8B-B14F-4D97-AF65-F5344CB8AC3E}">
        <p14:creationId xmlns:p14="http://schemas.microsoft.com/office/powerpoint/2010/main" val="20646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6A6B56-9F0A-940C-4D91-F9D8E9BD1F78}"/>
              </a:ext>
            </a:extLst>
          </p:cNvPr>
          <p:cNvSpPr txBox="1"/>
          <p:nvPr/>
        </p:nvSpPr>
        <p:spPr>
          <a:xfrm>
            <a:off x="2187146" y="2669059"/>
            <a:ext cx="10392032" cy="1107996"/>
          </a:xfrm>
          <a:prstGeom prst="rect">
            <a:avLst/>
          </a:prstGeom>
          <a:noFill/>
        </p:spPr>
        <p:txBody>
          <a:bodyPr wrap="square" rtlCol="0">
            <a:spAutoFit/>
          </a:bodyPr>
          <a:lstStyle/>
          <a:p>
            <a:r>
              <a:rPr lang="en-US" sz="6600" dirty="0"/>
              <a:t>Thank you</a:t>
            </a:r>
            <a:endParaRPr lang="en-CH" sz="6600" dirty="0"/>
          </a:p>
        </p:txBody>
      </p:sp>
    </p:spTree>
    <p:extLst>
      <p:ext uri="{BB962C8B-B14F-4D97-AF65-F5344CB8AC3E}">
        <p14:creationId xmlns:p14="http://schemas.microsoft.com/office/powerpoint/2010/main" val="920238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Reinforcement and Imitation Learning for Diverse Visuomotor Skills</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Simulation Manually Adjusted</a:t>
            </a:r>
            <a:endParaRPr lang="en-CH" sz="2800" dirty="0"/>
          </a:p>
        </p:txBody>
      </p:sp>
      <p:pic>
        <p:nvPicPr>
          <p:cNvPr id="6" name="图片 5">
            <a:extLst>
              <a:ext uri="{FF2B5EF4-FFF2-40B4-BE49-F238E27FC236}">
                <a16:creationId xmlns:a16="http://schemas.microsoft.com/office/drawing/2014/main" id="{291A2800-FADB-DBD9-4F5D-FFEAAF8E0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3" y="2635405"/>
            <a:ext cx="9858375" cy="3889220"/>
          </a:xfrm>
          <a:prstGeom prst="rect">
            <a:avLst/>
          </a:prstGeom>
        </p:spPr>
      </p:pic>
      <p:sp>
        <p:nvSpPr>
          <p:cNvPr id="7" name="文本框 6">
            <a:extLst>
              <a:ext uri="{FF2B5EF4-FFF2-40B4-BE49-F238E27FC236}">
                <a16:creationId xmlns:a16="http://schemas.microsoft.com/office/drawing/2014/main" id="{BE72BD55-15EE-13DD-87BB-F66ECF9C3D3A}"/>
              </a:ext>
            </a:extLst>
          </p:cNvPr>
          <p:cNvSpPr txBox="1"/>
          <p:nvPr/>
        </p:nvSpPr>
        <p:spPr>
          <a:xfrm>
            <a:off x="457198" y="1931992"/>
            <a:ext cx="11573554" cy="646331"/>
          </a:xfrm>
          <a:prstGeom prst="rect">
            <a:avLst/>
          </a:prstGeom>
          <a:noFill/>
        </p:spPr>
        <p:txBody>
          <a:bodyPr wrap="square" rtlCol="0">
            <a:spAutoFit/>
          </a:bodyPr>
          <a:lstStyle/>
          <a:p>
            <a:r>
              <a:rPr lang="en-US" dirty="0"/>
              <a:t>a Kinect camera (RGBD) was visually calibrated to match the position and orientation of the simulated camera, and the simulation’s dynamics parameters were manually adjusted to match the dynamics of the real arm.</a:t>
            </a:r>
            <a:endParaRPr lang="en-CH" dirty="0"/>
          </a:p>
        </p:txBody>
      </p:sp>
      <p:sp>
        <p:nvSpPr>
          <p:cNvPr id="12" name="文本框 11">
            <a:extLst>
              <a:ext uri="{FF2B5EF4-FFF2-40B4-BE49-F238E27FC236}">
                <a16:creationId xmlns:a16="http://schemas.microsoft.com/office/drawing/2014/main" id="{70FBDC0D-C649-4D04-CFE5-568BC80DA81A}"/>
              </a:ext>
            </a:extLst>
          </p:cNvPr>
          <p:cNvSpPr txBox="1"/>
          <p:nvPr/>
        </p:nvSpPr>
        <p:spPr>
          <a:xfrm>
            <a:off x="10259102" y="3592165"/>
            <a:ext cx="1771650" cy="1477328"/>
          </a:xfrm>
          <a:prstGeom prst="rect">
            <a:avLst/>
          </a:prstGeom>
          <a:noFill/>
        </p:spPr>
        <p:txBody>
          <a:bodyPr wrap="square">
            <a:spAutoFit/>
          </a:bodyPr>
          <a:lstStyle/>
          <a:p>
            <a:r>
              <a:rPr lang="en-CH" dirty="0"/>
              <a:t>GAIL : Generative Adversarial Imitation Learning</a:t>
            </a:r>
          </a:p>
        </p:txBody>
      </p:sp>
    </p:spTree>
    <p:extLst>
      <p:ext uri="{BB962C8B-B14F-4D97-AF65-F5344CB8AC3E}">
        <p14:creationId xmlns:p14="http://schemas.microsoft.com/office/powerpoint/2010/main" val="411003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pic>
        <p:nvPicPr>
          <p:cNvPr id="6" name="图片 5">
            <a:extLst>
              <a:ext uri="{FF2B5EF4-FFF2-40B4-BE49-F238E27FC236}">
                <a16:creationId xmlns:a16="http://schemas.microsoft.com/office/drawing/2014/main" id="{B96BEE45-2654-8794-98A5-4F1820F98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6" y="2641699"/>
            <a:ext cx="10353675" cy="3658199"/>
          </a:xfrm>
          <a:prstGeom prst="rect">
            <a:avLst/>
          </a:prstGeom>
        </p:spPr>
      </p:pic>
      <p:sp>
        <p:nvSpPr>
          <p:cNvPr id="9" name="文本框 8">
            <a:extLst>
              <a:ext uri="{FF2B5EF4-FFF2-40B4-BE49-F238E27FC236}">
                <a16:creationId xmlns:a16="http://schemas.microsoft.com/office/drawing/2014/main" id="{E7EE759F-EE4E-ECFC-173B-47384B6B96E2}"/>
              </a:ext>
            </a:extLst>
          </p:cNvPr>
          <p:cNvSpPr txBox="1"/>
          <p:nvPr/>
        </p:nvSpPr>
        <p:spPr>
          <a:xfrm>
            <a:off x="652461" y="2135257"/>
            <a:ext cx="9458325" cy="369332"/>
          </a:xfrm>
          <a:prstGeom prst="rect">
            <a:avLst/>
          </a:prstGeom>
          <a:noFill/>
        </p:spPr>
        <p:txBody>
          <a:bodyPr wrap="square" rtlCol="0">
            <a:spAutoFit/>
          </a:bodyPr>
          <a:lstStyle/>
          <a:p>
            <a:r>
              <a:rPr lang="en-US" b="1" dirty="0"/>
              <a:t>Nerf2real: Sim2real transfer of vision-guided bipedal motion skills using neural radiance fields</a:t>
            </a:r>
            <a:endParaRPr lang="en-CH" b="1" dirty="0"/>
          </a:p>
        </p:txBody>
      </p:sp>
      <p:sp>
        <p:nvSpPr>
          <p:cNvPr id="10" name="文本框 9">
            <a:extLst>
              <a:ext uri="{FF2B5EF4-FFF2-40B4-BE49-F238E27FC236}">
                <a16:creationId xmlns:a16="http://schemas.microsoft.com/office/drawing/2014/main" id="{67885D6D-D5AB-C77F-443F-1C3315D75ED1}"/>
              </a:ext>
            </a:extLst>
          </p:cNvPr>
          <p:cNvSpPr txBox="1"/>
          <p:nvPr/>
        </p:nvSpPr>
        <p:spPr>
          <a:xfrm>
            <a:off x="561973" y="908754"/>
            <a:ext cx="3600451" cy="523220"/>
          </a:xfrm>
          <a:prstGeom prst="rect">
            <a:avLst/>
          </a:prstGeom>
          <a:noFill/>
        </p:spPr>
        <p:txBody>
          <a:bodyPr wrap="square" rtlCol="0">
            <a:spAutoFit/>
          </a:bodyPr>
          <a:lstStyle/>
          <a:p>
            <a:r>
              <a:rPr lang="en-US" sz="2800" dirty="0"/>
              <a:t>Neural Field</a:t>
            </a:r>
            <a:endParaRPr lang="en-CH" sz="2800" dirty="0"/>
          </a:p>
        </p:txBody>
      </p:sp>
      <p:sp>
        <p:nvSpPr>
          <p:cNvPr id="11" name="文本框 10">
            <a:extLst>
              <a:ext uri="{FF2B5EF4-FFF2-40B4-BE49-F238E27FC236}">
                <a16:creationId xmlns:a16="http://schemas.microsoft.com/office/drawing/2014/main" id="{30DAABCF-BEBB-9F9A-6502-908BE28D753D}"/>
              </a:ext>
            </a:extLst>
          </p:cNvPr>
          <p:cNvSpPr txBox="1"/>
          <p:nvPr/>
        </p:nvSpPr>
        <p:spPr>
          <a:xfrm>
            <a:off x="1023936" y="2672476"/>
            <a:ext cx="2990850" cy="369332"/>
          </a:xfrm>
          <a:prstGeom prst="rect">
            <a:avLst/>
          </a:prstGeom>
          <a:noFill/>
        </p:spPr>
        <p:txBody>
          <a:bodyPr wrap="square" rtlCol="0">
            <a:spAutoFit/>
          </a:bodyPr>
          <a:lstStyle/>
          <a:p>
            <a:r>
              <a:rPr lang="en-US" dirty="0"/>
              <a:t>Sensor : Camera(Phone)</a:t>
            </a:r>
            <a:endParaRPr lang="en-CH" dirty="0"/>
          </a:p>
        </p:txBody>
      </p:sp>
    </p:spTree>
    <p:extLst>
      <p:ext uri="{BB962C8B-B14F-4D97-AF65-F5344CB8AC3E}">
        <p14:creationId xmlns:p14="http://schemas.microsoft.com/office/powerpoint/2010/main" val="1445326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561973" y="1589865"/>
            <a:ext cx="4919708" cy="369332"/>
          </a:xfrm>
          <a:prstGeom prst="rect">
            <a:avLst/>
          </a:prstGeom>
          <a:noFill/>
        </p:spPr>
        <p:txBody>
          <a:bodyPr wrap="square" rtlCol="0">
            <a:spAutoFit/>
          </a:bodyPr>
          <a:lstStyle/>
          <a:p>
            <a:r>
              <a:rPr lang="en-US" b="1" dirty="0"/>
              <a:t>UniSim: A Neural Closed-Loop Sensor Simulator</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Neural Field</a:t>
            </a:r>
            <a:endParaRPr lang="en-CH" sz="2800" dirty="0"/>
          </a:p>
        </p:txBody>
      </p:sp>
      <p:pic>
        <p:nvPicPr>
          <p:cNvPr id="5" name="图片 4">
            <a:extLst>
              <a:ext uri="{FF2B5EF4-FFF2-40B4-BE49-F238E27FC236}">
                <a16:creationId xmlns:a16="http://schemas.microsoft.com/office/drawing/2014/main" id="{8E9FC33E-C5C6-21E3-B211-9858ED623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2204" y="1431974"/>
            <a:ext cx="4332171" cy="4114800"/>
          </a:xfrm>
          <a:prstGeom prst="rect">
            <a:avLst/>
          </a:prstGeom>
        </p:spPr>
      </p:pic>
      <p:sp>
        <p:nvSpPr>
          <p:cNvPr id="7" name="文本框 6">
            <a:extLst>
              <a:ext uri="{FF2B5EF4-FFF2-40B4-BE49-F238E27FC236}">
                <a16:creationId xmlns:a16="http://schemas.microsoft.com/office/drawing/2014/main" id="{11DA39D8-C4CE-DDD1-037F-B3EAAAE6220C}"/>
              </a:ext>
            </a:extLst>
          </p:cNvPr>
          <p:cNvSpPr txBox="1"/>
          <p:nvPr/>
        </p:nvSpPr>
        <p:spPr>
          <a:xfrm>
            <a:off x="561973" y="2038143"/>
            <a:ext cx="3819525" cy="369332"/>
          </a:xfrm>
          <a:prstGeom prst="rect">
            <a:avLst/>
          </a:prstGeom>
          <a:noFill/>
        </p:spPr>
        <p:txBody>
          <a:bodyPr wrap="square" rtlCol="0">
            <a:spAutoFit/>
          </a:bodyPr>
          <a:lstStyle/>
          <a:p>
            <a:r>
              <a:rPr lang="en-US" dirty="0"/>
              <a:t>Sensor : Camera &amp; LiDAR</a:t>
            </a:r>
            <a:endParaRPr lang="en-CH" dirty="0"/>
          </a:p>
        </p:txBody>
      </p:sp>
      <p:pic>
        <p:nvPicPr>
          <p:cNvPr id="10" name="图片 9">
            <a:extLst>
              <a:ext uri="{FF2B5EF4-FFF2-40B4-BE49-F238E27FC236}">
                <a16:creationId xmlns:a16="http://schemas.microsoft.com/office/drawing/2014/main" id="{0EBE6958-6C09-FC5B-2648-594707AD7753}"/>
              </a:ext>
            </a:extLst>
          </p:cNvPr>
          <p:cNvPicPr>
            <a:picLocks noChangeAspect="1"/>
          </p:cNvPicPr>
          <p:nvPr/>
        </p:nvPicPr>
        <p:blipFill>
          <a:blip r:embed="rId4"/>
          <a:stretch>
            <a:fillRect/>
          </a:stretch>
        </p:blipFill>
        <p:spPr>
          <a:xfrm>
            <a:off x="0" y="5995052"/>
            <a:ext cx="12192000" cy="890740"/>
          </a:xfrm>
          <a:prstGeom prst="rect">
            <a:avLst/>
          </a:prstGeom>
        </p:spPr>
      </p:pic>
      <p:pic>
        <p:nvPicPr>
          <p:cNvPr id="13" name="图片 12">
            <a:extLst>
              <a:ext uri="{FF2B5EF4-FFF2-40B4-BE49-F238E27FC236}">
                <a16:creationId xmlns:a16="http://schemas.microsoft.com/office/drawing/2014/main" id="{C56C621F-3B07-7672-F6AC-A456AF7D6870}"/>
              </a:ext>
            </a:extLst>
          </p:cNvPr>
          <p:cNvPicPr>
            <a:picLocks noChangeAspect="1"/>
          </p:cNvPicPr>
          <p:nvPr/>
        </p:nvPicPr>
        <p:blipFill>
          <a:blip r:embed="rId5"/>
          <a:stretch>
            <a:fillRect/>
          </a:stretch>
        </p:blipFill>
        <p:spPr>
          <a:xfrm>
            <a:off x="0" y="2407475"/>
            <a:ext cx="7603170" cy="3706387"/>
          </a:xfrm>
          <a:prstGeom prst="rect">
            <a:avLst/>
          </a:prstGeom>
        </p:spPr>
      </p:pic>
    </p:spTree>
    <p:extLst>
      <p:ext uri="{BB962C8B-B14F-4D97-AF65-F5344CB8AC3E}">
        <p14:creationId xmlns:p14="http://schemas.microsoft.com/office/powerpoint/2010/main" val="128362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676273" y="1497317"/>
            <a:ext cx="10115551" cy="369332"/>
          </a:xfrm>
          <a:prstGeom prst="rect">
            <a:avLst/>
          </a:prstGeom>
          <a:noFill/>
        </p:spPr>
        <p:txBody>
          <a:bodyPr wrap="square" rtlCol="0">
            <a:spAutoFit/>
          </a:bodyPr>
          <a:lstStyle/>
          <a:p>
            <a:r>
              <a:rPr lang="en-US" b="1" dirty="0" err="1"/>
              <a:t>SurfelGAN</a:t>
            </a:r>
            <a:r>
              <a:rPr lang="en-US" b="1" dirty="0"/>
              <a:t>: Synthesizing Realistic Sensor Data for Autonomous Driving</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Synthetic Dataset</a:t>
            </a:r>
            <a:endParaRPr lang="en-CH" sz="2800" dirty="0"/>
          </a:p>
        </p:txBody>
      </p:sp>
      <p:sp>
        <p:nvSpPr>
          <p:cNvPr id="7" name="文本框 6">
            <a:extLst>
              <a:ext uri="{FF2B5EF4-FFF2-40B4-BE49-F238E27FC236}">
                <a16:creationId xmlns:a16="http://schemas.microsoft.com/office/drawing/2014/main" id="{11DA39D8-C4CE-DDD1-037F-B3EAAAE6220C}"/>
              </a:ext>
            </a:extLst>
          </p:cNvPr>
          <p:cNvSpPr txBox="1"/>
          <p:nvPr/>
        </p:nvSpPr>
        <p:spPr>
          <a:xfrm>
            <a:off x="192504" y="2597882"/>
            <a:ext cx="6648452" cy="1477328"/>
          </a:xfrm>
          <a:prstGeom prst="rect">
            <a:avLst/>
          </a:prstGeom>
          <a:noFill/>
        </p:spPr>
        <p:txBody>
          <a:bodyPr wrap="square" rtlCol="0">
            <a:spAutoFit/>
          </a:bodyPr>
          <a:lstStyle/>
          <a:p>
            <a:r>
              <a:rPr lang="en-US" dirty="0"/>
              <a:t>Sensor: Camera &amp; LiDAR</a:t>
            </a:r>
          </a:p>
          <a:p>
            <a:endParaRPr lang="en-US" dirty="0"/>
          </a:p>
          <a:p>
            <a:r>
              <a:rPr lang="en-US" dirty="0"/>
              <a:t>Purpose : </a:t>
            </a:r>
            <a:r>
              <a:rPr lang="en-US" altLang="zh-CN" dirty="0"/>
              <a:t>Generate </a:t>
            </a:r>
          </a:p>
          <a:p>
            <a:r>
              <a:rPr lang="en-US" altLang="zh-CN" dirty="0"/>
              <a:t>realistically looking </a:t>
            </a:r>
          </a:p>
          <a:p>
            <a:r>
              <a:rPr lang="en-US" altLang="zh-CN" dirty="0"/>
              <a:t>camera images (</a:t>
            </a:r>
            <a:r>
              <a:rPr lang="en-US" altLang="zh-CN" b="1" dirty="0"/>
              <a:t>Texture</a:t>
            </a:r>
            <a:r>
              <a:rPr lang="en-US" altLang="zh-CN" dirty="0"/>
              <a:t>)</a:t>
            </a:r>
          </a:p>
        </p:txBody>
      </p:sp>
      <p:pic>
        <p:nvPicPr>
          <p:cNvPr id="10" name="图片 9">
            <a:extLst>
              <a:ext uri="{FF2B5EF4-FFF2-40B4-BE49-F238E27FC236}">
                <a16:creationId xmlns:a16="http://schemas.microsoft.com/office/drawing/2014/main" id="{4C3FC61B-7AAF-B618-2A36-82090C95A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5892" y="2510861"/>
            <a:ext cx="8108054" cy="3732377"/>
          </a:xfrm>
          <a:prstGeom prst="rect">
            <a:avLst/>
          </a:prstGeom>
        </p:spPr>
      </p:pic>
      <p:sp>
        <p:nvSpPr>
          <p:cNvPr id="3" name="文本框 2">
            <a:extLst>
              <a:ext uri="{FF2B5EF4-FFF2-40B4-BE49-F238E27FC236}">
                <a16:creationId xmlns:a16="http://schemas.microsoft.com/office/drawing/2014/main" id="{A3B15CF0-A73E-4286-667D-625F80B77201}"/>
              </a:ext>
            </a:extLst>
          </p:cNvPr>
          <p:cNvSpPr txBox="1"/>
          <p:nvPr/>
        </p:nvSpPr>
        <p:spPr>
          <a:xfrm>
            <a:off x="192504" y="6468177"/>
            <a:ext cx="5678905" cy="276999"/>
          </a:xfrm>
          <a:prstGeom prst="rect">
            <a:avLst/>
          </a:prstGeom>
          <a:noFill/>
        </p:spPr>
        <p:txBody>
          <a:bodyPr wrap="square" rtlCol="0">
            <a:spAutoFit/>
          </a:bodyPr>
          <a:lstStyle/>
          <a:p>
            <a:r>
              <a:rPr lang="en-US" sz="1200" dirty="0" err="1">
                <a:solidFill>
                  <a:schemeClr val="bg1">
                    <a:lumMod val="50000"/>
                  </a:schemeClr>
                </a:solidFill>
              </a:rPr>
              <a:t>Surfel</a:t>
            </a:r>
            <a:r>
              <a:rPr lang="en-US" sz="1200" dirty="0">
                <a:solidFill>
                  <a:schemeClr val="bg1">
                    <a:lumMod val="50000"/>
                  </a:schemeClr>
                </a:solidFill>
              </a:rPr>
              <a:t> :  A </a:t>
            </a:r>
            <a:r>
              <a:rPr lang="en-US" sz="1200" dirty="0" err="1">
                <a:solidFill>
                  <a:schemeClr val="bg1">
                    <a:lumMod val="50000"/>
                  </a:schemeClr>
                </a:solidFill>
              </a:rPr>
              <a:t>surfel</a:t>
            </a:r>
            <a:r>
              <a:rPr lang="en-US" sz="1200" dirty="0">
                <a:solidFill>
                  <a:schemeClr val="bg1">
                    <a:lumMod val="50000"/>
                  </a:schemeClr>
                </a:solidFill>
              </a:rPr>
              <a:t> is a small, oriented disk used to represent a portion of a 3D surface. </a:t>
            </a:r>
            <a:endParaRPr lang="en-CH" sz="1200" dirty="0">
              <a:solidFill>
                <a:schemeClr val="bg1">
                  <a:lumMod val="50000"/>
                </a:schemeClr>
              </a:solidFill>
            </a:endParaRPr>
          </a:p>
        </p:txBody>
      </p:sp>
      <p:pic>
        <p:nvPicPr>
          <p:cNvPr id="6" name="图片 5">
            <a:extLst>
              <a:ext uri="{FF2B5EF4-FFF2-40B4-BE49-F238E27FC236}">
                <a16:creationId xmlns:a16="http://schemas.microsoft.com/office/drawing/2014/main" id="{4184E924-5E76-6F66-3CD5-819825EDDE12}"/>
              </a:ext>
            </a:extLst>
          </p:cNvPr>
          <p:cNvPicPr>
            <a:picLocks noChangeAspect="1"/>
          </p:cNvPicPr>
          <p:nvPr/>
        </p:nvPicPr>
        <p:blipFill>
          <a:blip r:embed="rId4"/>
          <a:stretch>
            <a:fillRect/>
          </a:stretch>
        </p:blipFill>
        <p:spPr>
          <a:xfrm>
            <a:off x="2636940" y="1831337"/>
            <a:ext cx="6648452" cy="766545"/>
          </a:xfrm>
          <a:prstGeom prst="rect">
            <a:avLst/>
          </a:prstGeom>
        </p:spPr>
      </p:pic>
      <p:pic>
        <p:nvPicPr>
          <p:cNvPr id="8" name="图片 7">
            <a:extLst>
              <a:ext uri="{FF2B5EF4-FFF2-40B4-BE49-F238E27FC236}">
                <a16:creationId xmlns:a16="http://schemas.microsoft.com/office/drawing/2014/main" id="{BD46BD50-A34D-0273-6323-98C3D19C3E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433" y="4713180"/>
            <a:ext cx="2150765" cy="1709737"/>
          </a:xfrm>
          <a:prstGeom prst="rect">
            <a:avLst/>
          </a:prstGeom>
        </p:spPr>
      </p:pic>
    </p:spTree>
    <p:extLst>
      <p:ext uri="{BB962C8B-B14F-4D97-AF65-F5344CB8AC3E}">
        <p14:creationId xmlns:p14="http://schemas.microsoft.com/office/powerpoint/2010/main" val="2319230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RGB</a:t>
            </a:r>
            <a:endParaRPr lang="en-CH" sz="3200" dirty="0"/>
          </a:p>
        </p:txBody>
      </p:sp>
      <p:sp>
        <p:nvSpPr>
          <p:cNvPr id="9" name="文本框 8">
            <a:extLst>
              <a:ext uri="{FF2B5EF4-FFF2-40B4-BE49-F238E27FC236}">
                <a16:creationId xmlns:a16="http://schemas.microsoft.com/office/drawing/2014/main" id="{E7EE759F-EE4E-ECFC-173B-47384B6B96E2}"/>
              </a:ext>
            </a:extLst>
          </p:cNvPr>
          <p:cNvSpPr txBox="1"/>
          <p:nvPr/>
        </p:nvSpPr>
        <p:spPr>
          <a:xfrm>
            <a:off x="676273" y="1497317"/>
            <a:ext cx="10991852" cy="369332"/>
          </a:xfrm>
          <a:prstGeom prst="rect">
            <a:avLst/>
          </a:prstGeom>
          <a:noFill/>
        </p:spPr>
        <p:txBody>
          <a:bodyPr wrap="square" rtlCol="0">
            <a:spAutoFit/>
          </a:bodyPr>
          <a:lstStyle/>
          <a:p>
            <a:r>
              <a:rPr lang="en-US" b="1" dirty="0"/>
              <a:t>Real2Sim2Real: Self-Supervised Learning of Physical Single-Step Dynamic Actions for Planar Robot Casting</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561973" y="908754"/>
            <a:ext cx="3600451" cy="523220"/>
          </a:xfrm>
          <a:prstGeom prst="rect">
            <a:avLst/>
          </a:prstGeom>
          <a:noFill/>
        </p:spPr>
        <p:txBody>
          <a:bodyPr wrap="square" rtlCol="0">
            <a:spAutoFit/>
          </a:bodyPr>
          <a:lstStyle/>
          <a:p>
            <a:r>
              <a:rPr lang="en-US" sz="2800" dirty="0"/>
              <a:t>Synthetic Dataset</a:t>
            </a:r>
            <a:endParaRPr lang="en-CH" sz="2800" dirty="0"/>
          </a:p>
        </p:txBody>
      </p:sp>
      <p:pic>
        <p:nvPicPr>
          <p:cNvPr id="10" name="图片 9">
            <a:extLst>
              <a:ext uri="{FF2B5EF4-FFF2-40B4-BE49-F238E27FC236}">
                <a16:creationId xmlns:a16="http://schemas.microsoft.com/office/drawing/2014/main" id="{3DC09AD3-6D74-7D63-68EE-36A32766B55B}"/>
              </a:ext>
            </a:extLst>
          </p:cNvPr>
          <p:cNvPicPr>
            <a:picLocks noChangeAspect="1"/>
          </p:cNvPicPr>
          <p:nvPr/>
        </p:nvPicPr>
        <p:blipFill>
          <a:blip r:embed="rId3"/>
          <a:stretch>
            <a:fillRect/>
          </a:stretch>
        </p:blipFill>
        <p:spPr>
          <a:xfrm>
            <a:off x="49105" y="2955406"/>
            <a:ext cx="4391177" cy="2881189"/>
          </a:xfrm>
          <a:prstGeom prst="rect">
            <a:avLst/>
          </a:prstGeom>
        </p:spPr>
      </p:pic>
      <p:sp>
        <p:nvSpPr>
          <p:cNvPr id="11" name="文本框 10">
            <a:extLst>
              <a:ext uri="{FF2B5EF4-FFF2-40B4-BE49-F238E27FC236}">
                <a16:creationId xmlns:a16="http://schemas.microsoft.com/office/drawing/2014/main" id="{CC3BBD1B-FC95-282E-D5CC-0881D9BC6FA5}"/>
              </a:ext>
            </a:extLst>
          </p:cNvPr>
          <p:cNvSpPr txBox="1"/>
          <p:nvPr/>
        </p:nvSpPr>
        <p:spPr>
          <a:xfrm>
            <a:off x="9001125" y="6265306"/>
            <a:ext cx="4467225" cy="369332"/>
          </a:xfrm>
          <a:prstGeom prst="rect">
            <a:avLst/>
          </a:prstGeom>
          <a:noFill/>
        </p:spPr>
        <p:txBody>
          <a:bodyPr wrap="square" rtlCol="0">
            <a:spAutoFit/>
          </a:bodyPr>
          <a:lstStyle/>
          <a:p>
            <a:r>
              <a:rPr lang="en-US" dirty="0"/>
              <a:t>PRC : Planar Robot Casting</a:t>
            </a:r>
            <a:endParaRPr lang="en-CH" dirty="0"/>
          </a:p>
        </p:txBody>
      </p:sp>
      <p:pic>
        <p:nvPicPr>
          <p:cNvPr id="6" name="图片 5">
            <a:extLst>
              <a:ext uri="{FF2B5EF4-FFF2-40B4-BE49-F238E27FC236}">
                <a16:creationId xmlns:a16="http://schemas.microsoft.com/office/drawing/2014/main" id="{A8B617C3-957C-0C6B-95CD-8E9E816826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4681" y="2299922"/>
            <a:ext cx="8787319" cy="2691430"/>
          </a:xfrm>
          <a:prstGeom prst="rect">
            <a:avLst/>
          </a:prstGeom>
        </p:spPr>
      </p:pic>
    </p:spTree>
    <p:extLst>
      <p:ext uri="{BB962C8B-B14F-4D97-AF65-F5344CB8AC3E}">
        <p14:creationId xmlns:p14="http://schemas.microsoft.com/office/powerpoint/2010/main" val="1325594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2" name="文本框 1">
            <a:extLst>
              <a:ext uri="{FF2B5EF4-FFF2-40B4-BE49-F238E27FC236}">
                <a16:creationId xmlns:a16="http://schemas.microsoft.com/office/drawing/2014/main" id="{E2D3815F-9CE6-F616-CAE7-7682FFA0EFC9}"/>
              </a:ext>
            </a:extLst>
          </p:cNvPr>
          <p:cNvSpPr txBox="1"/>
          <p:nvPr/>
        </p:nvSpPr>
        <p:spPr>
          <a:xfrm>
            <a:off x="1419225" y="1749635"/>
            <a:ext cx="9829799" cy="4199611"/>
          </a:xfrm>
          <a:prstGeom prst="rect">
            <a:avLst/>
          </a:prstGeom>
          <a:noFill/>
        </p:spPr>
        <p:txBody>
          <a:bodyPr wrap="square" rtlCol="0">
            <a:spAutoFit/>
          </a:bodyPr>
          <a:lstStyle/>
          <a:p>
            <a:pPr>
              <a:lnSpc>
                <a:spcPct val="150000"/>
              </a:lnSpc>
            </a:pPr>
            <a:r>
              <a:rPr lang="en-US" sz="2000" dirty="0"/>
              <a:t>LiDAR : determining ranges by targeting an object or a surface with a laser and measuring the time for the reflected light to return to the receiver .</a:t>
            </a:r>
          </a:p>
          <a:p>
            <a:pPr>
              <a:lnSpc>
                <a:spcPct val="150000"/>
              </a:lnSpc>
            </a:pPr>
            <a:endParaRPr lang="en-US" sz="2000" dirty="0"/>
          </a:p>
          <a:p>
            <a:pPr>
              <a:lnSpc>
                <a:spcPct val="150000"/>
              </a:lnSpc>
            </a:pPr>
            <a:r>
              <a:rPr lang="en-US" sz="2000" dirty="0"/>
              <a:t>Kinect : the motion sensing device for the Xbox 360 gaming console. It  provides RGB, Infra-Red (IR), depth, skeleton, and audio streams to an  application.</a:t>
            </a:r>
          </a:p>
          <a:p>
            <a:pPr>
              <a:lnSpc>
                <a:spcPct val="150000"/>
              </a:lnSpc>
            </a:pPr>
            <a:endParaRPr lang="en-US" sz="2000" dirty="0"/>
          </a:p>
          <a:p>
            <a:pPr>
              <a:lnSpc>
                <a:spcPct val="150000"/>
              </a:lnSpc>
            </a:pPr>
            <a:r>
              <a:rPr lang="en-US" sz="2000" dirty="0"/>
              <a:t>Zed Camera : neural  depth, built-in IMU</a:t>
            </a:r>
          </a:p>
          <a:p>
            <a:pPr>
              <a:lnSpc>
                <a:spcPct val="150000"/>
              </a:lnSpc>
            </a:pPr>
            <a:endParaRPr lang="en-US" sz="2000" dirty="0"/>
          </a:p>
          <a:p>
            <a:pPr>
              <a:lnSpc>
                <a:spcPct val="150000"/>
              </a:lnSpc>
            </a:pPr>
            <a:r>
              <a:rPr lang="en-US" sz="2000" dirty="0"/>
              <a:t>RealSense : long range depth camera, built-in IMU</a:t>
            </a:r>
            <a:endParaRPr lang="en-CH" sz="2000" dirty="0"/>
          </a:p>
        </p:txBody>
      </p:sp>
      <p:sp>
        <p:nvSpPr>
          <p:cNvPr id="3" name="文本框 2">
            <a:extLst>
              <a:ext uri="{FF2B5EF4-FFF2-40B4-BE49-F238E27FC236}">
                <a16:creationId xmlns:a16="http://schemas.microsoft.com/office/drawing/2014/main" id="{4F56D986-C293-99B6-2492-3EEC2C58205E}"/>
              </a:ext>
            </a:extLst>
          </p:cNvPr>
          <p:cNvSpPr txBox="1"/>
          <p:nvPr/>
        </p:nvSpPr>
        <p:spPr>
          <a:xfrm>
            <a:off x="561973" y="908754"/>
            <a:ext cx="3600451" cy="523220"/>
          </a:xfrm>
          <a:prstGeom prst="rect">
            <a:avLst/>
          </a:prstGeom>
          <a:noFill/>
        </p:spPr>
        <p:txBody>
          <a:bodyPr wrap="square" rtlCol="0">
            <a:spAutoFit/>
          </a:bodyPr>
          <a:lstStyle/>
          <a:p>
            <a:r>
              <a:rPr lang="en-US" sz="2800" dirty="0"/>
              <a:t>Sensors</a:t>
            </a:r>
            <a:endParaRPr lang="en-CH" sz="2800" dirty="0"/>
          </a:p>
        </p:txBody>
      </p:sp>
    </p:spTree>
    <p:extLst>
      <p:ext uri="{BB962C8B-B14F-4D97-AF65-F5344CB8AC3E}">
        <p14:creationId xmlns:p14="http://schemas.microsoft.com/office/powerpoint/2010/main" val="184007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0353677" cy="369332"/>
          </a:xfrm>
          <a:prstGeom prst="rect">
            <a:avLst/>
          </a:prstGeom>
          <a:noFill/>
        </p:spPr>
        <p:txBody>
          <a:bodyPr wrap="square" rtlCol="0">
            <a:spAutoFit/>
          </a:bodyPr>
          <a:lstStyle/>
          <a:p>
            <a:r>
              <a:rPr lang="en-US" b="1" dirty="0"/>
              <a:t>Towards Zero Domain Gap: A Comprehensive Study of Realistic LiDAR Simulation for Autonomy Testing</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6" name="图片 5">
            <a:extLst>
              <a:ext uri="{FF2B5EF4-FFF2-40B4-BE49-F238E27FC236}">
                <a16:creationId xmlns:a16="http://schemas.microsoft.com/office/drawing/2014/main" id="{B1F30F40-9FA2-BBF8-F3FD-81FC93DF8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12" y="1931992"/>
            <a:ext cx="4292640" cy="4648200"/>
          </a:xfrm>
          <a:prstGeom prst="rect">
            <a:avLst/>
          </a:prstGeom>
        </p:spPr>
      </p:pic>
      <p:pic>
        <p:nvPicPr>
          <p:cNvPr id="8" name="图片 7">
            <a:extLst>
              <a:ext uri="{FF2B5EF4-FFF2-40B4-BE49-F238E27FC236}">
                <a16:creationId xmlns:a16="http://schemas.microsoft.com/office/drawing/2014/main" id="{DD296FA6-49B8-E3C4-49A3-D0A758CEC7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652" y="2179642"/>
            <a:ext cx="7648575" cy="1968761"/>
          </a:xfrm>
          <a:prstGeom prst="rect">
            <a:avLst/>
          </a:prstGeom>
        </p:spPr>
      </p:pic>
      <p:pic>
        <p:nvPicPr>
          <p:cNvPr id="12" name="图片 11">
            <a:extLst>
              <a:ext uri="{FF2B5EF4-FFF2-40B4-BE49-F238E27FC236}">
                <a16:creationId xmlns:a16="http://schemas.microsoft.com/office/drawing/2014/main" id="{30ED9605-0121-B34D-855F-6F55F16A657F}"/>
              </a:ext>
            </a:extLst>
          </p:cNvPr>
          <p:cNvPicPr>
            <a:picLocks noChangeAspect="1"/>
          </p:cNvPicPr>
          <p:nvPr/>
        </p:nvPicPr>
        <p:blipFill>
          <a:blip r:embed="rId5"/>
          <a:stretch>
            <a:fillRect/>
          </a:stretch>
        </p:blipFill>
        <p:spPr>
          <a:xfrm>
            <a:off x="5124449" y="4359342"/>
            <a:ext cx="6906303" cy="2220850"/>
          </a:xfrm>
          <a:prstGeom prst="rect">
            <a:avLst/>
          </a:prstGeom>
        </p:spPr>
      </p:pic>
    </p:spTree>
    <p:extLst>
      <p:ext uri="{BB962C8B-B14F-4D97-AF65-F5344CB8AC3E}">
        <p14:creationId xmlns:p14="http://schemas.microsoft.com/office/powerpoint/2010/main" val="7666762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1420</TotalTime>
  <Words>1783</Words>
  <Application>Microsoft Office PowerPoint</Application>
  <PresentationFormat>宽屏</PresentationFormat>
  <Paragraphs>396</Paragraphs>
  <Slides>29</Slides>
  <Notes>28</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29</vt:i4>
      </vt:variant>
    </vt:vector>
  </HeadingPairs>
  <TitlesOfParts>
    <vt:vector size="33" baseType="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walker chi</dc:creator>
  <cp:lastModifiedBy>walker chi</cp:lastModifiedBy>
  <cp:revision>51</cp:revision>
  <dcterms:created xsi:type="dcterms:W3CDTF">2023-11-26T23:50:35Z</dcterms:created>
  <dcterms:modified xsi:type="dcterms:W3CDTF">2023-12-18T13:17:18Z</dcterms:modified>
</cp:coreProperties>
</file>